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08" r:id="rId2"/>
    <p:sldId id="313" r:id="rId3"/>
    <p:sldId id="307" r:id="rId4"/>
    <p:sldId id="318" r:id="rId5"/>
    <p:sldId id="319" r:id="rId6"/>
    <p:sldId id="320" r:id="rId7"/>
    <p:sldId id="321" r:id="rId8"/>
    <p:sldId id="314" r:id="rId9"/>
    <p:sldId id="333" r:id="rId10"/>
    <p:sldId id="316" r:id="rId11"/>
    <p:sldId id="317" r:id="rId12"/>
    <p:sldId id="309" r:id="rId13"/>
    <p:sldId id="332" r:id="rId14"/>
    <p:sldId id="322" r:id="rId15"/>
    <p:sldId id="323" r:id="rId16"/>
    <p:sldId id="331" r:id="rId17"/>
    <p:sldId id="310" r:id="rId18"/>
    <p:sldId id="311" r:id="rId19"/>
    <p:sldId id="324" r:id="rId20"/>
    <p:sldId id="325" r:id="rId21"/>
    <p:sldId id="326" r:id="rId22"/>
    <p:sldId id="327" r:id="rId23"/>
    <p:sldId id="328" r:id="rId24"/>
    <p:sldId id="329" r:id="rId25"/>
    <p:sldId id="330" r:id="rId26"/>
  </p:sldIdLst>
  <p:sldSz cx="9144000" cy="6858000" type="screen4x3"/>
  <p:notesSz cx="6858000" cy="9144000"/>
  <p:custDataLst>
    <p:tags r:id="rId29"/>
  </p:custData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099"/>
    <a:srgbClr val="CCFFCC"/>
    <a:srgbClr val="35B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80F7B5-8680-4CCE-8565-278952F83E6E}" type="datetimeFigureOut">
              <a:rPr lang="en-US" smtClean="0"/>
              <a:pPr/>
              <a:t>1/30/2014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2E7700-7D1D-4F27-93C1-40667D65BEBB}" type="slidenum">
              <a:rPr lang="en-US" smtClean="0"/>
              <a:pPr/>
              <a:t>‹#›</a:t>
            </a:fld>
            <a:endParaRPr lang="en-US"/>
          </a:p>
        </p:txBody>
      </p:sp>
    </p:spTree>
    <p:extLst>
      <p:ext uri="{BB962C8B-B14F-4D97-AF65-F5344CB8AC3E}">
        <p14:creationId xmlns:p14="http://schemas.microsoft.com/office/powerpoint/2010/main" val="1977400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69D4D6-F098-4902-9467-BCA66D904F6F}" type="slidenum">
              <a:rPr lang="de-DE"/>
              <a:pPr/>
              <a:t>‹#›</a:t>
            </a:fld>
            <a:endParaRPr lang="de-DE"/>
          </a:p>
        </p:txBody>
      </p:sp>
    </p:spTree>
    <p:extLst>
      <p:ext uri="{BB962C8B-B14F-4D97-AF65-F5344CB8AC3E}">
        <p14:creationId xmlns:p14="http://schemas.microsoft.com/office/powerpoint/2010/main" val="1033891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1D89A-AD88-4085-B0F4-E1A0CA4D497D}" type="slidenum">
              <a:rPr lang="de-DE"/>
              <a:pPr/>
              <a:t>4</a:t>
            </a:fld>
            <a:endParaRPr lang="de-D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3783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1D89A-AD88-4085-B0F4-E1A0CA4D497D}" type="slidenum">
              <a:rPr lang="de-DE"/>
              <a:pPr/>
              <a:t>5</a:t>
            </a:fld>
            <a:endParaRPr lang="de-D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3783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1D89A-AD88-4085-B0F4-E1A0CA4D497D}" type="slidenum">
              <a:rPr lang="de-DE"/>
              <a:pPr/>
              <a:t>6</a:t>
            </a:fld>
            <a:endParaRPr lang="de-D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37835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1D89A-AD88-4085-B0F4-E1A0CA4D497D}" type="slidenum">
              <a:rPr lang="de-DE"/>
              <a:pPr/>
              <a:t>7</a:t>
            </a:fld>
            <a:endParaRPr lang="de-DE"/>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93783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EC30A2A6-57FA-45BE-8F57-EFF5F25396C4}" type="slidenum">
              <a:rPr lang="de-DE"/>
              <a:pPr/>
              <a:t>‹#›</a:t>
            </a:fld>
            <a:endParaRPr lang="de-DE"/>
          </a:p>
        </p:txBody>
      </p:sp>
    </p:spTree>
    <p:extLst>
      <p:ext uri="{BB962C8B-B14F-4D97-AF65-F5344CB8AC3E}">
        <p14:creationId xmlns:p14="http://schemas.microsoft.com/office/powerpoint/2010/main" val="138875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EA98673-5689-4ECC-B78E-4042683FAD90}" type="slidenum">
              <a:rPr lang="de-DE"/>
              <a:pPr/>
              <a:t>‹#›</a:t>
            </a:fld>
            <a:endParaRPr lang="de-DE"/>
          </a:p>
        </p:txBody>
      </p:sp>
    </p:spTree>
    <p:extLst>
      <p:ext uri="{BB962C8B-B14F-4D97-AF65-F5344CB8AC3E}">
        <p14:creationId xmlns:p14="http://schemas.microsoft.com/office/powerpoint/2010/main" val="2910626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4F51900-25CE-494F-90B6-6D4D6DA478D0}" type="slidenum">
              <a:rPr lang="de-DE"/>
              <a:pPr/>
              <a:t>‹#›</a:t>
            </a:fld>
            <a:endParaRPr lang="de-DE"/>
          </a:p>
        </p:txBody>
      </p:sp>
    </p:spTree>
    <p:extLst>
      <p:ext uri="{BB962C8B-B14F-4D97-AF65-F5344CB8AC3E}">
        <p14:creationId xmlns:p14="http://schemas.microsoft.com/office/powerpoint/2010/main" val="224778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E9ADAD8-0DC2-4D39-AFAA-14502C023C7B}" type="slidenum">
              <a:rPr lang="de-DE"/>
              <a:pPr/>
              <a:t>‹#›</a:t>
            </a:fld>
            <a:endParaRPr lang="de-DE"/>
          </a:p>
        </p:txBody>
      </p:sp>
    </p:spTree>
    <p:extLst>
      <p:ext uri="{BB962C8B-B14F-4D97-AF65-F5344CB8AC3E}">
        <p14:creationId xmlns:p14="http://schemas.microsoft.com/office/powerpoint/2010/main" val="60359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9EFDCC4B-1C87-4AC7-A0FA-335874F94AE9}" type="slidenum">
              <a:rPr lang="de-DE"/>
              <a:pPr/>
              <a:t>‹#›</a:t>
            </a:fld>
            <a:endParaRPr lang="de-DE"/>
          </a:p>
        </p:txBody>
      </p:sp>
    </p:spTree>
    <p:extLst>
      <p:ext uri="{BB962C8B-B14F-4D97-AF65-F5344CB8AC3E}">
        <p14:creationId xmlns:p14="http://schemas.microsoft.com/office/powerpoint/2010/main" val="251104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94D03376-1A97-47DE-8547-B6AD5199ED3B}" type="slidenum">
              <a:rPr lang="de-DE"/>
              <a:pPr/>
              <a:t>‹#›</a:t>
            </a:fld>
            <a:endParaRPr lang="de-DE"/>
          </a:p>
        </p:txBody>
      </p:sp>
    </p:spTree>
    <p:extLst>
      <p:ext uri="{BB962C8B-B14F-4D97-AF65-F5344CB8AC3E}">
        <p14:creationId xmlns:p14="http://schemas.microsoft.com/office/powerpoint/2010/main" val="332262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64F44C97-2BED-4A23-B6E8-8491BB446BA8}" type="slidenum">
              <a:rPr lang="de-DE"/>
              <a:pPr/>
              <a:t>‹#›</a:t>
            </a:fld>
            <a:endParaRPr lang="de-DE"/>
          </a:p>
        </p:txBody>
      </p:sp>
    </p:spTree>
    <p:extLst>
      <p:ext uri="{BB962C8B-B14F-4D97-AF65-F5344CB8AC3E}">
        <p14:creationId xmlns:p14="http://schemas.microsoft.com/office/powerpoint/2010/main" val="396644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1A98AF0F-1F09-428D-BCCA-E7034CA3D76D}" type="slidenum">
              <a:rPr lang="de-DE"/>
              <a:pPr/>
              <a:t>‹#›</a:t>
            </a:fld>
            <a:endParaRPr lang="de-DE"/>
          </a:p>
        </p:txBody>
      </p:sp>
    </p:spTree>
    <p:extLst>
      <p:ext uri="{BB962C8B-B14F-4D97-AF65-F5344CB8AC3E}">
        <p14:creationId xmlns:p14="http://schemas.microsoft.com/office/powerpoint/2010/main" val="2258836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491CF538-299F-4B15-BE1E-C8835ED8F5CE}" type="slidenum">
              <a:rPr lang="de-DE"/>
              <a:pPr/>
              <a:t>‹#›</a:t>
            </a:fld>
            <a:endParaRPr lang="de-DE"/>
          </a:p>
        </p:txBody>
      </p:sp>
    </p:spTree>
    <p:extLst>
      <p:ext uri="{BB962C8B-B14F-4D97-AF65-F5344CB8AC3E}">
        <p14:creationId xmlns:p14="http://schemas.microsoft.com/office/powerpoint/2010/main" val="6410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67629CF0-2978-41CB-85EA-6649079DF087}" type="slidenum">
              <a:rPr lang="de-DE"/>
              <a:pPr/>
              <a:t>‹#›</a:t>
            </a:fld>
            <a:endParaRPr lang="de-DE"/>
          </a:p>
        </p:txBody>
      </p:sp>
    </p:spTree>
    <p:extLst>
      <p:ext uri="{BB962C8B-B14F-4D97-AF65-F5344CB8AC3E}">
        <p14:creationId xmlns:p14="http://schemas.microsoft.com/office/powerpoint/2010/main" val="121399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61C6288-9104-4740-8347-4DA43908C54E}" type="slidenum">
              <a:rPr lang="de-DE"/>
              <a:pPr/>
              <a:t>‹#›</a:t>
            </a:fld>
            <a:endParaRPr lang="de-DE"/>
          </a:p>
        </p:txBody>
      </p:sp>
    </p:spTree>
    <p:extLst>
      <p:ext uri="{BB962C8B-B14F-4D97-AF65-F5344CB8AC3E}">
        <p14:creationId xmlns:p14="http://schemas.microsoft.com/office/powerpoint/2010/main" val="16158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55362C4-E9AE-4B01-9F51-26E6D7CF4750}" type="slidenum">
              <a:rPr lang="de-DE"/>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6.em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oleObject" Target="../embeddings/oleObject2.bin"/><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5.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tags" Target="../tags/tag52.xml"/><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tags" Target="../tags/tag51.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29" Type="http://schemas.openxmlformats.org/officeDocument/2006/relationships/oleObject" Target="../embeddings/oleObject3.bin"/><Relationship Id="rId1" Type="http://schemas.openxmlformats.org/officeDocument/2006/relationships/vmlDrawing" Target="../drawings/vmlDrawing2.v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tags" Target="../tags/tag50.xml"/><Relationship Id="rId32" Type="http://schemas.openxmlformats.org/officeDocument/2006/relationships/image" Target="../media/image7.emf"/><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tags" Target="../tags/tag49.xml"/><Relationship Id="rId28" Type="http://schemas.openxmlformats.org/officeDocument/2006/relationships/notesSlide" Target="../notesSlides/notesSlide2.xml"/><Relationship Id="rId10" Type="http://schemas.openxmlformats.org/officeDocument/2006/relationships/tags" Target="../tags/tag36.xml"/><Relationship Id="rId19" Type="http://schemas.openxmlformats.org/officeDocument/2006/relationships/tags" Target="../tags/tag45.xml"/><Relationship Id="rId31" Type="http://schemas.openxmlformats.org/officeDocument/2006/relationships/oleObject" Target="../embeddings/oleObject4.bin"/><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slideLayout" Target="../slideLayouts/slideLayout1.xml"/><Relationship Id="rId30"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26" Type="http://schemas.openxmlformats.org/officeDocument/2006/relationships/tags" Target="../tags/tag77.xml"/><Relationship Id="rId3" Type="http://schemas.openxmlformats.org/officeDocument/2006/relationships/tags" Target="../tags/tag54.xml"/><Relationship Id="rId21" Type="http://schemas.openxmlformats.org/officeDocument/2006/relationships/tags" Target="../tags/tag72.xml"/><Relationship Id="rId34" Type="http://schemas.openxmlformats.org/officeDocument/2006/relationships/notesSlide" Target="../notesSlides/notesSlide3.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tags" Target="../tags/tag76.xml"/><Relationship Id="rId33" Type="http://schemas.openxmlformats.org/officeDocument/2006/relationships/slideLayout" Target="../slideLayouts/slideLayout1.xml"/><Relationship Id="rId38" Type="http://schemas.openxmlformats.org/officeDocument/2006/relationships/image" Target="../media/image8.emf"/><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29" Type="http://schemas.openxmlformats.org/officeDocument/2006/relationships/tags" Target="../tags/tag80.xml"/><Relationship Id="rId1" Type="http://schemas.openxmlformats.org/officeDocument/2006/relationships/vmlDrawing" Target="../drawings/vmlDrawing3.v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tags" Target="../tags/tag75.xml"/><Relationship Id="rId32" Type="http://schemas.openxmlformats.org/officeDocument/2006/relationships/tags" Target="../tags/tag83.xml"/><Relationship Id="rId37" Type="http://schemas.openxmlformats.org/officeDocument/2006/relationships/oleObject" Target="../embeddings/oleObject6.bin"/><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tags" Target="../tags/tag74.xml"/><Relationship Id="rId28" Type="http://schemas.openxmlformats.org/officeDocument/2006/relationships/tags" Target="../tags/tag79.xml"/><Relationship Id="rId36" Type="http://schemas.openxmlformats.org/officeDocument/2006/relationships/image" Target="../media/image5.emf"/><Relationship Id="rId10" Type="http://schemas.openxmlformats.org/officeDocument/2006/relationships/tags" Target="../tags/tag61.xml"/><Relationship Id="rId19" Type="http://schemas.openxmlformats.org/officeDocument/2006/relationships/tags" Target="../tags/tag70.xml"/><Relationship Id="rId31" Type="http://schemas.openxmlformats.org/officeDocument/2006/relationships/tags" Target="../tags/tag82.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tags" Target="../tags/tag73.xml"/><Relationship Id="rId27" Type="http://schemas.openxmlformats.org/officeDocument/2006/relationships/tags" Target="../tags/tag78.xml"/><Relationship Id="rId30" Type="http://schemas.openxmlformats.org/officeDocument/2006/relationships/tags" Target="../tags/tag81.xml"/><Relationship Id="rId35"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oleObject" Target="../embeddings/oleObject8.bin"/><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image" Target="../media/image5.emf"/><Relationship Id="rId2" Type="http://schemas.openxmlformats.org/officeDocument/2006/relationships/tags" Target="../tags/tag84.xml"/><Relationship Id="rId16" Type="http://schemas.openxmlformats.org/officeDocument/2006/relationships/oleObject" Target="../embeddings/oleObject7.bin"/><Relationship Id="rId1" Type="http://schemas.openxmlformats.org/officeDocument/2006/relationships/vmlDrawing" Target="../drawings/vmlDrawing4.v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notesSlide" Target="../notesSlides/notesSlide4.xml"/><Relationship Id="rId10" Type="http://schemas.openxmlformats.org/officeDocument/2006/relationships/tags" Target="../tags/tag92.xml"/><Relationship Id="rId19" Type="http://schemas.openxmlformats.org/officeDocument/2006/relationships/image" Target="../media/image9.emf"/><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420888"/>
            <a:ext cx="8686800" cy="1847850"/>
          </a:xfrm>
        </p:spPr>
        <p:txBody>
          <a:bodyPr>
            <a:normAutofit fontScale="90000"/>
          </a:bodyPr>
          <a:lstStyle/>
          <a:p>
            <a:r>
              <a:rPr lang="en-US" b="1" dirty="0" smtClean="0"/>
              <a:t/>
            </a:r>
            <a:br>
              <a:rPr lang="en-US" b="1" dirty="0" smtClean="0"/>
            </a:br>
            <a:r>
              <a:rPr lang="en-US" sz="3100" dirty="0" smtClean="0">
                <a:solidFill>
                  <a:schemeClr val="accent2">
                    <a:lumMod val="75000"/>
                  </a:schemeClr>
                </a:solidFill>
              </a:rPr>
              <a:t>DIFFUSION STRATEGY OF GREEN TECHNOLOGY AND GREEN INDUSTRY IN AFRICA</a:t>
            </a:r>
            <a:r>
              <a:rPr lang="en-US" sz="3100" b="1" dirty="0" smtClean="0">
                <a:solidFill>
                  <a:schemeClr val="accent2">
                    <a:lumMod val="75000"/>
                  </a:schemeClr>
                </a:solidFill>
              </a:rPr>
              <a:t> </a:t>
            </a:r>
            <a:r>
              <a:rPr lang="en-US" dirty="0" smtClean="0"/>
              <a:t/>
            </a:r>
            <a:br>
              <a:rPr lang="en-US" dirty="0" smtClean="0"/>
            </a:br>
            <a:r>
              <a:rPr lang="en-US" sz="2200" dirty="0" smtClean="0"/>
              <a:t> </a:t>
            </a:r>
            <a:r>
              <a:rPr lang="en-US" dirty="0" smtClean="0"/>
              <a:t/>
            </a:r>
            <a:br>
              <a:rPr lang="en-US" dirty="0" smtClean="0"/>
            </a:br>
            <a:r>
              <a:rPr lang="en-US" sz="2000" dirty="0" smtClean="0">
                <a:solidFill>
                  <a:schemeClr val="accent1">
                    <a:lumMod val="10000"/>
                  </a:schemeClr>
                </a:solidFill>
              </a:rPr>
              <a:t>A Pilot Study of Renewable Energy Technology Market, and Energy Efficiency Adoption in Cassava and Maize Processing Industry in Kenya and Nigeria</a:t>
            </a:r>
            <a:br>
              <a:rPr lang="en-US" sz="2000" dirty="0" smtClean="0">
                <a:solidFill>
                  <a:schemeClr val="accent1">
                    <a:lumMod val="10000"/>
                  </a:schemeClr>
                </a:solidFill>
              </a:rPr>
            </a:br>
            <a:r>
              <a:rPr lang="en-US" sz="2000" dirty="0" smtClean="0">
                <a:solidFill>
                  <a:srgbClr val="4D8099"/>
                </a:solidFill>
              </a:rPr>
              <a:t>Funded by KEEI through UNIDO</a:t>
            </a:r>
            <a:r>
              <a:rPr lang="en-US" dirty="0" smtClean="0"/>
              <a:t/>
            </a:r>
            <a:br>
              <a:rPr lang="en-US" dirty="0" smtClean="0"/>
            </a:br>
            <a:r>
              <a:rPr lang="en-US" dirty="0"/>
              <a:t/>
            </a:r>
            <a:br>
              <a:rPr lang="en-US" dirty="0"/>
            </a:br>
            <a:endParaRPr lang="en-US" dirty="0"/>
          </a:p>
        </p:txBody>
      </p:sp>
      <p:sp>
        <p:nvSpPr>
          <p:cNvPr id="3" name="Subtitle 2"/>
          <p:cNvSpPr>
            <a:spLocks noGrp="1"/>
          </p:cNvSpPr>
          <p:nvPr>
            <p:ph type="subTitle" idx="1"/>
          </p:nvPr>
        </p:nvSpPr>
        <p:spPr>
          <a:xfrm>
            <a:off x="1403648" y="4293096"/>
            <a:ext cx="6400800" cy="1752600"/>
          </a:xfrm>
        </p:spPr>
        <p:txBody>
          <a:bodyPr>
            <a:normAutofit fontScale="77500" lnSpcReduction="20000"/>
          </a:bodyPr>
          <a:lstStyle/>
          <a:p>
            <a:endParaRPr lang="en-US" sz="2800" b="1" dirty="0" smtClean="0"/>
          </a:p>
          <a:p>
            <a:r>
              <a:rPr lang="en-US" sz="2600" b="1" dirty="0" smtClean="0">
                <a:solidFill>
                  <a:srgbClr val="0070C0"/>
                </a:solidFill>
              </a:rPr>
              <a:t>René Kemp</a:t>
            </a:r>
          </a:p>
          <a:p>
            <a:r>
              <a:rPr lang="nl-NL" sz="2200" b="1" dirty="0" smtClean="0">
                <a:solidFill>
                  <a:srgbClr val="4D8099"/>
                </a:solidFill>
              </a:rPr>
              <a:t>UNU-MERIT</a:t>
            </a:r>
          </a:p>
          <a:p>
            <a:r>
              <a:rPr lang="nl-NL" sz="2200" b="1" dirty="0" smtClean="0">
                <a:solidFill>
                  <a:srgbClr val="002060"/>
                </a:solidFill>
              </a:rPr>
              <a:t>Policy Forum </a:t>
            </a:r>
            <a:r>
              <a:rPr lang="nl-NL" sz="2200" b="1" dirty="0" smtClean="0">
                <a:solidFill>
                  <a:srgbClr val="002060"/>
                </a:solidFill>
              </a:rPr>
              <a:t>“</a:t>
            </a:r>
            <a:r>
              <a:rPr lang="nl-NL" sz="2200" b="1" dirty="0" err="1" smtClean="0">
                <a:solidFill>
                  <a:srgbClr val="002060"/>
                </a:solidFill>
              </a:rPr>
              <a:t>Eco-innovation</a:t>
            </a:r>
            <a:r>
              <a:rPr lang="nl-NL" sz="2200" b="1" dirty="0" smtClean="0">
                <a:solidFill>
                  <a:srgbClr val="002060"/>
                </a:solidFill>
              </a:rPr>
              <a:t> systems </a:t>
            </a:r>
            <a:r>
              <a:rPr lang="nl-NL" sz="2200" b="1" dirty="0" smtClean="0">
                <a:solidFill>
                  <a:srgbClr val="002060"/>
                </a:solidFill>
              </a:rPr>
              <a:t>in </a:t>
            </a:r>
            <a:r>
              <a:rPr lang="nl-NL" sz="2200" b="1" dirty="0" err="1" smtClean="0">
                <a:solidFill>
                  <a:srgbClr val="002060"/>
                </a:solidFill>
              </a:rPr>
              <a:t>developing</a:t>
            </a:r>
            <a:r>
              <a:rPr lang="nl-NL" sz="2200" b="1" dirty="0" smtClean="0">
                <a:solidFill>
                  <a:srgbClr val="002060"/>
                </a:solidFill>
              </a:rPr>
              <a:t> </a:t>
            </a:r>
            <a:r>
              <a:rPr lang="nl-NL" sz="2200" b="1" dirty="0" err="1" smtClean="0">
                <a:solidFill>
                  <a:srgbClr val="002060"/>
                </a:solidFill>
              </a:rPr>
              <a:t>countries</a:t>
            </a:r>
            <a:r>
              <a:rPr lang="nl-NL" sz="2200" b="1" dirty="0" smtClean="0">
                <a:solidFill>
                  <a:srgbClr val="002060"/>
                </a:solidFill>
              </a:rPr>
              <a:t>”</a:t>
            </a:r>
            <a:endParaRPr lang="nl-NL" sz="2200" b="1" dirty="0" smtClean="0">
              <a:solidFill>
                <a:srgbClr val="002060"/>
              </a:solidFill>
            </a:endParaRPr>
          </a:p>
          <a:p>
            <a:r>
              <a:rPr lang="nl-NL" sz="2200" b="1" dirty="0" smtClean="0">
                <a:solidFill>
                  <a:schemeClr val="accent1">
                    <a:lumMod val="50000"/>
                  </a:schemeClr>
                </a:solidFill>
              </a:rPr>
              <a:t>Berlin, Jan 27, 2014</a:t>
            </a:r>
            <a:endParaRPr lang="en-US" sz="2200" dirty="0">
              <a:solidFill>
                <a:schemeClr val="accent1">
                  <a:lumMod val="50000"/>
                </a:schemeClr>
              </a:solidFill>
            </a:endParaRPr>
          </a:p>
        </p:txBody>
      </p:sp>
      <p:pic>
        <p:nvPicPr>
          <p:cNvPr id="4" name="Picture 3"/>
          <p:cNvPicPr/>
          <p:nvPr/>
        </p:nvPicPr>
        <p:blipFill>
          <a:blip r:embed="rId2" cstate="print"/>
          <a:srcRect/>
          <a:stretch>
            <a:fillRect/>
          </a:stretch>
        </p:blipFill>
        <p:spPr bwMode="auto">
          <a:xfrm>
            <a:off x="755576" y="404664"/>
            <a:ext cx="1728192" cy="108012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203848" y="404664"/>
            <a:ext cx="1008112" cy="1152128"/>
          </a:xfrm>
          <a:prstGeom prst="rect">
            <a:avLst/>
          </a:prstGeom>
          <a:noFill/>
          <a:ln w="9525">
            <a:noFill/>
            <a:miter lim="800000"/>
            <a:headEnd/>
            <a:tailEnd/>
          </a:ln>
        </p:spPr>
      </p:pic>
      <p:pic>
        <p:nvPicPr>
          <p:cNvPr id="6" name="Picture 5" descr="http://fast.mediamatic.nl/f/gsbt/image/970/46504-349-350.bmp"/>
          <p:cNvPicPr/>
          <p:nvPr/>
        </p:nvPicPr>
        <p:blipFill>
          <a:blip r:embed="rId4" cstate="print"/>
          <a:srcRect/>
          <a:stretch>
            <a:fillRect/>
          </a:stretch>
        </p:blipFill>
        <p:spPr bwMode="auto">
          <a:xfrm>
            <a:off x="6588224" y="332657"/>
            <a:ext cx="1224136" cy="1368152"/>
          </a:xfrm>
          <a:prstGeom prst="rect">
            <a:avLst/>
          </a:prstGeom>
          <a:noFill/>
          <a:ln w="9525">
            <a:noFill/>
            <a:miter lim="800000"/>
            <a:headEnd/>
            <a:tailEnd/>
          </a:ln>
        </p:spPr>
      </p:pic>
      <p:pic>
        <p:nvPicPr>
          <p:cNvPr id="7" name="Picture 6" descr="http://energy.korea.com/wp-content/uploads/2011/12/KEEI3.jpg"/>
          <p:cNvPicPr/>
          <p:nvPr/>
        </p:nvPicPr>
        <p:blipFill>
          <a:blip r:embed="rId5" cstate="print"/>
          <a:srcRect/>
          <a:stretch>
            <a:fillRect/>
          </a:stretch>
        </p:blipFill>
        <p:spPr bwMode="auto">
          <a:xfrm>
            <a:off x="4860033" y="260648"/>
            <a:ext cx="1152128"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002060"/>
                </a:solidFill>
              </a:rPr>
              <a:t>The research team</a:t>
            </a:r>
            <a:endParaRPr lang="en-US" dirty="0">
              <a:solidFill>
                <a:srgbClr val="002060"/>
              </a:solidFill>
            </a:endParaRPr>
          </a:p>
        </p:txBody>
      </p:sp>
      <p:sp>
        <p:nvSpPr>
          <p:cNvPr id="3" name="Content Placeholder 2"/>
          <p:cNvSpPr>
            <a:spLocks noGrp="1"/>
          </p:cNvSpPr>
          <p:nvPr>
            <p:ph idx="1"/>
          </p:nvPr>
        </p:nvSpPr>
        <p:spPr/>
        <p:txBody>
          <a:bodyPr/>
          <a:lstStyle/>
          <a:p>
            <a:r>
              <a:rPr lang="nl-NL" sz="2400" dirty="0" smtClean="0"/>
              <a:t>The research teams involves development specialists, innovation researchers and policy experts from Africa and Europe and is led by UNU-MERIT</a:t>
            </a:r>
          </a:p>
          <a:p>
            <a:endParaRPr lang="nl-NL" dirty="0" smtClean="0"/>
          </a:p>
        </p:txBody>
      </p:sp>
      <p:pic>
        <p:nvPicPr>
          <p:cNvPr id="4" name="Picture 3" descr="9065802911_406b7b5d6a_b.jpg"/>
          <p:cNvPicPr/>
          <p:nvPr/>
        </p:nvPicPr>
        <p:blipFill>
          <a:blip r:embed="rId2" cstate="print"/>
          <a:stretch>
            <a:fillRect/>
          </a:stretch>
        </p:blipFill>
        <p:spPr>
          <a:xfrm>
            <a:off x="899592" y="2996952"/>
            <a:ext cx="3240360" cy="23042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nl-NL" dirty="0" smtClean="0"/>
              <a:t>Time line</a:t>
            </a:r>
            <a:endParaRPr lang="en-US" dirty="0"/>
          </a:p>
        </p:txBody>
      </p:sp>
      <p:pic>
        <p:nvPicPr>
          <p:cNvPr id="4" name="Content Placeholder 3" descr="9065809789_d8da918e47_c.jpg"/>
          <p:cNvPicPr>
            <a:picLocks noGrp="1"/>
          </p:cNvPicPr>
          <p:nvPr>
            <p:ph idx="1"/>
          </p:nvPr>
        </p:nvPicPr>
        <p:blipFill>
          <a:blip r:embed="rId2" cstate="print"/>
          <a:stretch>
            <a:fillRect/>
          </a:stretch>
        </p:blipFill>
        <p:spPr>
          <a:xfrm>
            <a:off x="2411760" y="3501008"/>
            <a:ext cx="2945301" cy="2304256"/>
          </a:xfrm>
          <a:prstGeom prst="rect">
            <a:avLst/>
          </a:prstGeom>
        </p:spPr>
      </p:pic>
      <p:cxnSp>
        <p:nvCxnSpPr>
          <p:cNvPr id="6" name="Straight Arrow Connector 5"/>
          <p:cNvCxnSpPr/>
          <p:nvPr/>
        </p:nvCxnSpPr>
        <p:spPr>
          <a:xfrm>
            <a:off x="1331640" y="2060848"/>
            <a:ext cx="7344816"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31640" y="170080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15616" y="1196752"/>
            <a:ext cx="648072" cy="461665"/>
          </a:xfrm>
          <a:prstGeom prst="rect">
            <a:avLst/>
          </a:prstGeom>
          <a:noFill/>
        </p:spPr>
        <p:txBody>
          <a:bodyPr wrap="square" rtlCol="0">
            <a:spAutoFit/>
          </a:bodyPr>
          <a:lstStyle/>
          <a:p>
            <a:r>
              <a:rPr lang="nl-NL" sz="1200" b="1" dirty="0" smtClean="0"/>
              <a:t>Sept 2012</a:t>
            </a:r>
            <a:endParaRPr lang="en-US" sz="1200" b="1" dirty="0"/>
          </a:p>
        </p:txBody>
      </p:sp>
      <p:sp>
        <p:nvSpPr>
          <p:cNvPr id="13" name="TextBox 12"/>
          <p:cNvSpPr txBox="1"/>
          <p:nvPr/>
        </p:nvSpPr>
        <p:spPr>
          <a:xfrm>
            <a:off x="1115616" y="2348880"/>
            <a:ext cx="648072" cy="646331"/>
          </a:xfrm>
          <a:prstGeom prst="rect">
            <a:avLst/>
          </a:prstGeom>
          <a:noFill/>
        </p:spPr>
        <p:txBody>
          <a:bodyPr wrap="square" rtlCol="0">
            <a:spAutoFit/>
          </a:bodyPr>
          <a:lstStyle/>
          <a:p>
            <a:r>
              <a:rPr lang="nl-NL" sz="1200" dirty="0" smtClean="0"/>
              <a:t>Start of the project</a:t>
            </a:r>
            <a:endParaRPr lang="en-US" sz="1200" dirty="0"/>
          </a:p>
        </p:txBody>
      </p:sp>
      <p:cxnSp>
        <p:nvCxnSpPr>
          <p:cNvPr id="15" name="Straight Connector 14"/>
          <p:cNvCxnSpPr/>
          <p:nvPr/>
        </p:nvCxnSpPr>
        <p:spPr>
          <a:xfrm>
            <a:off x="1331640" y="2060848"/>
            <a:ext cx="0"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43808" y="2420888"/>
            <a:ext cx="936104" cy="769441"/>
          </a:xfrm>
          <a:prstGeom prst="rect">
            <a:avLst/>
          </a:prstGeom>
          <a:noFill/>
        </p:spPr>
        <p:txBody>
          <a:bodyPr wrap="square" rtlCol="0">
            <a:spAutoFit/>
          </a:bodyPr>
          <a:lstStyle/>
          <a:p>
            <a:r>
              <a:rPr lang="nl-NL" sz="1100" dirty="0" smtClean="0"/>
              <a:t>Report about analytical framework</a:t>
            </a:r>
            <a:endParaRPr lang="en-US" sz="1100" dirty="0"/>
          </a:p>
        </p:txBody>
      </p:sp>
      <p:cxnSp>
        <p:nvCxnSpPr>
          <p:cNvPr id="17" name="Straight Connector 16"/>
          <p:cNvCxnSpPr/>
          <p:nvPr/>
        </p:nvCxnSpPr>
        <p:spPr>
          <a:xfrm>
            <a:off x="2627784" y="170080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79712" y="2420888"/>
            <a:ext cx="936104" cy="430887"/>
          </a:xfrm>
          <a:prstGeom prst="rect">
            <a:avLst/>
          </a:prstGeom>
          <a:solidFill>
            <a:srgbClr val="CCFFCC"/>
          </a:solidFill>
        </p:spPr>
        <p:txBody>
          <a:bodyPr wrap="square" rtlCol="0">
            <a:spAutoFit/>
          </a:bodyPr>
          <a:lstStyle/>
          <a:p>
            <a:r>
              <a:rPr lang="nl-NL" sz="1100" dirty="0" smtClean="0"/>
              <a:t>Workshop in Brussels</a:t>
            </a:r>
            <a:endParaRPr lang="en-US" sz="1100" dirty="0"/>
          </a:p>
        </p:txBody>
      </p:sp>
      <p:sp>
        <p:nvSpPr>
          <p:cNvPr id="19" name="TextBox 18"/>
          <p:cNvSpPr txBox="1"/>
          <p:nvPr/>
        </p:nvSpPr>
        <p:spPr>
          <a:xfrm>
            <a:off x="2267744" y="1196752"/>
            <a:ext cx="648072" cy="461665"/>
          </a:xfrm>
          <a:prstGeom prst="rect">
            <a:avLst/>
          </a:prstGeom>
          <a:noFill/>
        </p:spPr>
        <p:txBody>
          <a:bodyPr wrap="square" rtlCol="0">
            <a:spAutoFit/>
          </a:bodyPr>
          <a:lstStyle/>
          <a:p>
            <a:r>
              <a:rPr lang="nl-NL" sz="1200" dirty="0" smtClean="0"/>
              <a:t>Dec 2012</a:t>
            </a:r>
            <a:endParaRPr lang="en-US" sz="1200" dirty="0"/>
          </a:p>
        </p:txBody>
      </p:sp>
      <p:sp>
        <p:nvSpPr>
          <p:cNvPr id="21" name="TextBox 20"/>
          <p:cNvSpPr txBox="1"/>
          <p:nvPr/>
        </p:nvSpPr>
        <p:spPr>
          <a:xfrm>
            <a:off x="2987824" y="1196752"/>
            <a:ext cx="648072" cy="461665"/>
          </a:xfrm>
          <a:prstGeom prst="rect">
            <a:avLst/>
          </a:prstGeom>
          <a:noFill/>
        </p:spPr>
        <p:txBody>
          <a:bodyPr wrap="square" rtlCol="0">
            <a:spAutoFit/>
          </a:bodyPr>
          <a:lstStyle/>
          <a:p>
            <a:r>
              <a:rPr lang="nl-NL" sz="1200" dirty="0" smtClean="0"/>
              <a:t>Jan 2013</a:t>
            </a:r>
            <a:endParaRPr lang="en-US" sz="1200" dirty="0"/>
          </a:p>
        </p:txBody>
      </p:sp>
      <p:cxnSp>
        <p:nvCxnSpPr>
          <p:cNvPr id="27" name="Straight Connector 26"/>
          <p:cNvCxnSpPr/>
          <p:nvPr/>
        </p:nvCxnSpPr>
        <p:spPr>
          <a:xfrm>
            <a:off x="5364088" y="206084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148064" y="2420889"/>
            <a:ext cx="792088" cy="769441"/>
          </a:xfrm>
          <a:prstGeom prst="rect">
            <a:avLst/>
          </a:prstGeom>
          <a:solidFill>
            <a:srgbClr val="FFC000"/>
          </a:solidFill>
        </p:spPr>
        <p:txBody>
          <a:bodyPr wrap="square" rtlCol="0">
            <a:spAutoFit/>
          </a:bodyPr>
          <a:lstStyle/>
          <a:p>
            <a:r>
              <a:rPr lang="nl-NL" sz="1100" dirty="0" smtClean="0"/>
              <a:t>Policy makers workshop in Nairobi</a:t>
            </a:r>
            <a:endParaRPr lang="en-US" sz="1100" dirty="0"/>
          </a:p>
        </p:txBody>
      </p:sp>
      <p:sp>
        <p:nvSpPr>
          <p:cNvPr id="29" name="TextBox 28"/>
          <p:cNvSpPr txBox="1"/>
          <p:nvPr/>
        </p:nvSpPr>
        <p:spPr>
          <a:xfrm>
            <a:off x="3563888" y="1196752"/>
            <a:ext cx="648072" cy="461665"/>
          </a:xfrm>
          <a:prstGeom prst="rect">
            <a:avLst/>
          </a:prstGeom>
          <a:noFill/>
        </p:spPr>
        <p:txBody>
          <a:bodyPr wrap="square" rtlCol="0">
            <a:spAutoFit/>
          </a:bodyPr>
          <a:lstStyle/>
          <a:p>
            <a:r>
              <a:rPr lang="nl-NL" sz="1200" dirty="0" smtClean="0"/>
              <a:t>Febr 2013</a:t>
            </a:r>
            <a:endParaRPr lang="en-US" sz="1200" dirty="0"/>
          </a:p>
        </p:txBody>
      </p:sp>
      <p:sp>
        <p:nvSpPr>
          <p:cNvPr id="30" name="TextBox 29"/>
          <p:cNvSpPr txBox="1"/>
          <p:nvPr/>
        </p:nvSpPr>
        <p:spPr>
          <a:xfrm>
            <a:off x="3563888" y="2420888"/>
            <a:ext cx="792088" cy="577081"/>
          </a:xfrm>
          <a:prstGeom prst="rect">
            <a:avLst/>
          </a:prstGeom>
          <a:solidFill>
            <a:srgbClr val="CCFFCC"/>
          </a:solidFill>
        </p:spPr>
        <p:txBody>
          <a:bodyPr wrap="square" rtlCol="0">
            <a:spAutoFit/>
          </a:bodyPr>
          <a:lstStyle/>
          <a:p>
            <a:r>
              <a:rPr lang="nl-NL" sz="1050" dirty="0" smtClean="0"/>
              <a:t>2nd workshop in Brussel</a:t>
            </a:r>
            <a:endParaRPr lang="en-US" sz="1050" dirty="0"/>
          </a:p>
        </p:txBody>
      </p:sp>
      <p:cxnSp>
        <p:nvCxnSpPr>
          <p:cNvPr id="32" name="Straight Connector 31"/>
          <p:cNvCxnSpPr/>
          <p:nvPr/>
        </p:nvCxnSpPr>
        <p:spPr>
          <a:xfrm flipV="1">
            <a:off x="3779912"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3848" y="16288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27784" y="206084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03848" y="206084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79912" y="206084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572000" y="1196752"/>
            <a:ext cx="648072" cy="646331"/>
          </a:xfrm>
          <a:prstGeom prst="rect">
            <a:avLst/>
          </a:prstGeom>
          <a:noFill/>
        </p:spPr>
        <p:txBody>
          <a:bodyPr wrap="square" rtlCol="0">
            <a:spAutoFit/>
          </a:bodyPr>
          <a:lstStyle/>
          <a:p>
            <a:r>
              <a:rPr lang="nl-NL" sz="1200" dirty="0" smtClean="0"/>
              <a:t>May – June 2013</a:t>
            </a:r>
            <a:endParaRPr lang="en-US" sz="1200" dirty="0"/>
          </a:p>
        </p:txBody>
      </p:sp>
      <p:sp>
        <p:nvSpPr>
          <p:cNvPr id="45" name="TextBox 44"/>
          <p:cNvSpPr txBox="1"/>
          <p:nvPr/>
        </p:nvSpPr>
        <p:spPr>
          <a:xfrm>
            <a:off x="4283968" y="2420888"/>
            <a:ext cx="936104" cy="276999"/>
          </a:xfrm>
          <a:prstGeom prst="rect">
            <a:avLst/>
          </a:prstGeom>
          <a:noFill/>
        </p:spPr>
        <p:txBody>
          <a:bodyPr wrap="square" rtlCol="0">
            <a:spAutoFit/>
          </a:bodyPr>
          <a:lstStyle/>
          <a:p>
            <a:r>
              <a:rPr lang="nl-NL" sz="1200" dirty="0" smtClean="0"/>
              <a:t>Field-work</a:t>
            </a:r>
            <a:endParaRPr lang="en-US" sz="1200" dirty="0"/>
          </a:p>
        </p:txBody>
      </p:sp>
      <p:sp>
        <p:nvSpPr>
          <p:cNvPr id="46" name="TextBox 45"/>
          <p:cNvSpPr txBox="1"/>
          <p:nvPr/>
        </p:nvSpPr>
        <p:spPr>
          <a:xfrm>
            <a:off x="5220072" y="1196752"/>
            <a:ext cx="648072" cy="461665"/>
          </a:xfrm>
          <a:prstGeom prst="rect">
            <a:avLst/>
          </a:prstGeom>
          <a:noFill/>
        </p:spPr>
        <p:txBody>
          <a:bodyPr wrap="square" rtlCol="0">
            <a:spAutoFit/>
          </a:bodyPr>
          <a:lstStyle/>
          <a:p>
            <a:r>
              <a:rPr lang="nl-NL" sz="1200" dirty="0" smtClean="0"/>
              <a:t>June 2013</a:t>
            </a:r>
            <a:endParaRPr lang="en-US" sz="1200" dirty="0"/>
          </a:p>
        </p:txBody>
      </p:sp>
      <p:cxnSp>
        <p:nvCxnSpPr>
          <p:cNvPr id="47" name="Straight Connector 46"/>
          <p:cNvCxnSpPr/>
          <p:nvPr/>
        </p:nvCxnSpPr>
        <p:spPr>
          <a:xfrm>
            <a:off x="4860032" y="177281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64088" y="1628800"/>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732240" y="1196752"/>
            <a:ext cx="648072" cy="461665"/>
          </a:xfrm>
          <a:prstGeom prst="rect">
            <a:avLst/>
          </a:prstGeom>
          <a:noFill/>
        </p:spPr>
        <p:txBody>
          <a:bodyPr wrap="square" rtlCol="0">
            <a:spAutoFit/>
          </a:bodyPr>
          <a:lstStyle/>
          <a:p>
            <a:r>
              <a:rPr lang="nl-NL" sz="1200" dirty="0" smtClean="0"/>
              <a:t>Sept 2013</a:t>
            </a:r>
            <a:endParaRPr lang="en-US" sz="1200" dirty="0"/>
          </a:p>
        </p:txBody>
      </p:sp>
      <p:cxnSp>
        <p:nvCxnSpPr>
          <p:cNvPr id="52" name="Straight Connector 51"/>
          <p:cNvCxnSpPr/>
          <p:nvPr/>
        </p:nvCxnSpPr>
        <p:spPr>
          <a:xfrm>
            <a:off x="6372200" y="206084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876256" y="2420888"/>
            <a:ext cx="792088" cy="430887"/>
          </a:xfrm>
          <a:prstGeom prst="rect">
            <a:avLst/>
          </a:prstGeom>
          <a:noFill/>
          <a:ln>
            <a:noFill/>
          </a:ln>
        </p:spPr>
        <p:txBody>
          <a:bodyPr wrap="square" rtlCol="0">
            <a:spAutoFit/>
          </a:bodyPr>
          <a:lstStyle/>
          <a:p>
            <a:r>
              <a:rPr lang="nl-NL" sz="1100" dirty="0" smtClean="0"/>
              <a:t>1st draft report</a:t>
            </a:r>
            <a:endParaRPr lang="en-US" sz="1100" dirty="0"/>
          </a:p>
        </p:txBody>
      </p:sp>
      <p:cxnSp>
        <p:nvCxnSpPr>
          <p:cNvPr id="55" name="Straight Connector 54"/>
          <p:cNvCxnSpPr/>
          <p:nvPr/>
        </p:nvCxnSpPr>
        <p:spPr>
          <a:xfrm>
            <a:off x="6372200" y="170080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084168" y="2492896"/>
            <a:ext cx="792088" cy="600164"/>
          </a:xfrm>
          <a:prstGeom prst="rect">
            <a:avLst/>
          </a:prstGeom>
          <a:solidFill>
            <a:srgbClr val="FFFF00"/>
          </a:solidFill>
          <a:ln>
            <a:solidFill>
              <a:srgbClr val="4D8099"/>
            </a:solidFill>
          </a:ln>
        </p:spPr>
        <p:txBody>
          <a:bodyPr wrap="square" rtlCol="0">
            <a:spAutoFit/>
          </a:bodyPr>
          <a:lstStyle/>
          <a:p>
            <a:r>
              <a:rPr lang="nl-NL" sz="1100" dirty="0" smtClean="0"/>
              <a:t>Vienna workshop at UNIDO</a:t>
            </a:r>
            <a:endParaRPr lang="en-US" sz="1100" dirty="0"/>
          </a:p>
        </p:txBody>
      </p:sp>
      <p:sp>
        <p:nvSpPr>
          <p:cNvPr id="59" name="TextBox 58"/>
          <p:cNvSpPr txBox="1"/>
          <p:nvPr/>
        </p:nvSpPr>
        <p:spPr>
          <a:xfrm>
            <a:off x="6084168" y="1196752"/>
            <a:ext cx="648072" cy="461665"/>
          </a:xfrm>
          <a:prstGeom prst="rect">
            <a:avLst/>
          </a:prstGeom>
          <a:noFill/>
        </p:spPr>
        <p:txBody>
          <a:bodyPr wrap="square" rtlCol="0">
            <a:spAutoFit/>
          </a:bodyPr>
          <a:lstStyle/>
          <a:p>
            <a:r>
              <a:rPr lang="nl-NL" sz="1200" dirty="0" smtClean="0"/>
              <a:t>Aug 2013</a:t>
            </a:r>
            <a:endParaRPr lang="en-US" sz="1200" dirty="0"/>
          </a:p>
        </p:txBody>
      </p:sp>
      <p:sp>
        <p:nvSpPr>
          <p:cNvPr id="60" name="TextBox 59"/>
          <p:cNvSpPr txBox="1"/>
          <p:nvPr/>
        </p:nvSpPr>
        <p:spPr>
          <a:xfrm>
            <a:off x="7668344" y="1196752"/>
            <a:ext cx="648072" cy="461665"/>
          </a:xfrm>
          <a:prstGeom prst="rect">
            <a:avLst/>
          </a:prstGeom>
          <a:noFill/>
        </p:spPr>
        <p:txBody>
          <a:bodyPr wrap="square" rtlCol="0">
            <a:spAutoFit/>
          </a:bodyPr>
          <a:lstStyle/>
          <a:p>
            <a:r>
              <a:rPr lang="nl-NL" sz="1200" dirty="0" smtClean="0"/>
              <a:t>Nov 2013</a:t>
            </a:r>
            <a:endParaRPr lang="en-US" sz="1200" dirty="0"/>
          </a:p>
        </p:txBody>
      </p:sp>
      <p:cxnSp>
        <p:nvCxnSpPr>
          <p:cNvPr id="64" name="Straight Connector 63"/>
          <p:cNvCxnSpPr/>
          <p:nvPr/>
        </p:nvCxnSpPr>
        <p:spPr>
          <a:xfrm>
            <a:off x="7020272" y="170080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40352" y="170080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020272" y="206084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740352" y="2060848"/>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860032" y="206084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604448" y="162880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604448" y="2132856"/>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172400" y="2708920"/>
            <a:ext cx="864096" cy="646331"/>
          </a:xfrm>
          <a:prstGeom prst="rect">
            <a:avLst/>
          </a:prstGeom>
          <a:solidFill>
            <a:schemeClr val="accent1">
              <a:lumMod val="75000"/>
            </a:schemeClr>
          </a:solidFill>
        </p:spPr>
        <p:txBody>
          <a:bodyPr wrap="square" rtlCol="0">
            <a:spAutoFit/>
          </a:bodyPr>
          <a:lstStyle/>
          <a:p>
            <a:r>
              <a:rPr lang="nl-NL" sz="1200" dirty="0" smtClean="0"/>
              <a:t>Final  version  of report</a:t>
            </a:r>
            <a:endParaRPr lang="en-US" sz="1200" dirty="0"/>
          </a:p>
        </p:txBody>
      </p:sp>
      <p:sp>
        <p:nvSpPr>
          <p:cNvPr id="63" name="TextBox 62"/>
          <p:cNvSpPr txBox="1"/>
          <p:nvPr/>
        </p:nvSpPr>
        <p:spPr>
          <a:xfrm>
            <a:off x="8388424" y="1196752"/>
            <a:ext cx="648072" cy="646331"/>
          </a:xfrm>
          <a:prstGeom prst="rect">
            <a:avLst/>
          </a:prstGeom>
          <a:noFill/>
        </p:spPr>
        <p:txBody>
          <a:bodyPr wrap="square" rtlCol="0">
            <a:spAutoFit/>
          </a:bodyPr>
          <a:lstStyle/>
          <a:p>
            <a:r>
              <a:rPr lang="nl-NL" sz="1200" b="1" dirty="0" smtClean="0"/>
              <a:t>End of Jan 2014</a:t>
            </a:r>
            <a:endParaRPr lang="en-US" sz="1200" b="1" dirty="0"/>
          </a:p>
        </p:txBody>
      </p:sp>
      <p:sp>
        <p:nvSpPr>
          <p:cNvPr id="66" name="TextBox 65"/>
          <p:cNvSpPr txBox="1"/>
          <p:nvPr/>
        </p:nvSpPr>
        <p:spPr>
          <a:xfrm>
            <a:off x="7524328" y="2420888"/>
            <a:ext cx="792088" cy="430887"/>
          </a:xfrm>
          <a:prstGeom prst="rect">
            <a:avLst/>
          </a:prstGeom>
          <a:noFill/>
          <a:ln>
            <a:noFill/>
          </a:ln>
        </p:spPr>
        <p:txBody>
          <a:bodyPr wrap="square" rtlCol="0">
            <a:spAutoFit/>
          </a:bodyPr>
          <a:lstStyle/>
          <a:p>
            <a:r>
              <a:rPr lang="nl-NL" sz="1100" dirty="0" smtClean="0"/>
              <a:t>2nd draft report</a:t>
            </a:r>
            <a:endParaRPr lang="en-US" sz="1100" dirty="0"/>
          </a:p>
        </p:txBody>
      </p:sp>
      <p:pic>
        <p:nvPicPr>
          <p:cNvPr id="70" name="Picture 69" descr="Group picture Vienna workshop1.jpg"/>
          <p:cNvPicPr>
            <a:picLocks noChangeAspect="1"/>
          </p:cNvPicPr>
          <p:nvPr/>
        </p:nvPicPr>
        <p:blipFill>
          <a:blip r:embed="rId3" cstate="print"/>
          <a:stretch>
            <a:fillRect/>
          </a:stretch>
        </p:blipFill>
        <p:spPr>
          <a:xfrm>
            <a:off x="5580112" y="3501008"/>
            <a:ext cx="2999937" cy="2240694"/>
          </a:xfrm>
          <a:prstGeom prst="rect">
            <a:avLst/>
          </a:prstGeom>
        </p:spPr>
      </p:pic>
      <p:cxnSp>
        <p:nvCxnSpPr>
          <p:cNvPr id="74" name="Straight Connector 73"/>
          <p:cNvCxnSpPr/>
          <p:nvPr/>
        </p:nvCxnSpPr>
        <p:spPr>
          <a:xfrm>
            <a:off x="6444208" y="306896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292080" y="3140968"/>
            <a:ext cx="0" cy="360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chemeClr val="accent2">
                    <a:lumMod val="75000"/>
                  </a:schemeClr>
                </a:solidFill>
              </a:rPr>
              <a:t>Key findings</a:t>
            </a:r>
            <a:endParaRPr lang="en-US" dirty="0">
              <a:solidFill>
                <a:schemeClr val="accent2">
                  <a:lumMod val="75000"/>
                </a:schemeClr>
              </a:solidFill>
            </a:endParaRPr>
          </a:p>
        </p:txBody>
      </p:sp>
      <p:sp>
        <p:nvSpPr>
          <p:cNvPr id="3" name="Content Placeholder 2"/>
          <p:cNvSpPr>
            <a:spLocks noGrp="1"/>
          </p:cNvSpPr>
          <p:nvPr>
            <p:ph idx="1"/>
          </p:nvPr>
        </p:nvSpPr>
        <p:spPr>
          <a:xfrm>
            <a:off x="467544" y="1412776"/>
            <a:ext cx="8229600" cy="4525963"/>
          </a:xfrm>
        </p:spPr>
        <p:txBody>
          <a:bodyPr/>
          <a:lstStyle/>
          <a:p>
            <a:r>
              <a:rPr lang="nl-NL" sz="2200" dirty="0" smtClean="0"/>
              <a:t>The RET sectors are </a:t>
            </a:r>
            <a:r>
              <a:rPr lang="nl-NL" sz="2200" dirty="0" err="1" smtClean="0"/>
              <a:t>young</a:t>
            </a:r>
            <a:r>
              <a:rPr lang="nl-NL" sz="2200" dirty="0" smtClean="0"/>
              <a:t>:</a:t>
            </a:r>
            <a:r>
              <a:rPr lang="nl-NL" sz="2300" dirty="0" smtClean="0"/>
              <a:t> </a:t>
            </a:r>
            <a:r>
              <a:rPr lang="en-US" sz="1800" dirty="0" smtClean="0"/>
              <a:t>Most of the solar technology suppliers and almost all </a:t>
            </a:r>
            <a:r>
              <a:rPr lang="en-US" sz="1800" dirty="0" err="1" smtClean="0"/>
              <a:t>bioenergy</a:t>
            </a:r>
            <a:r>
              <a:rPr lang="en-US" sz="1800" dirty="0" smtClean="0"/>
              <a:t>  and wind turbine companies which were examined in Kenya have been established after 2000. </a:t>
            </a:r>
            <a:endParaRPr lang="nl-NL" sz="2300" dirty="0" smtClean="0"/>
          </a:p>
          <a:p>
            <a:r>
              <a:rPr lang="nl-NL" sz="2200" b="1" dirty="0" smtClean="0"/>
              <a:t>Solar</a:t>
            </a:r>
            <a:r>
              <a:rPr lang="nl-NL" sz="2200" dirty="0" smtClean="0"/>
              <a:t> and </a:t>
            </a:r>
            <a:r>
              <a:rPr lang="nl-NL" sz="2200" b="1" dirty="0" smtClean="0"/>
              <a:t>biomass</a:t>
            </a:r>
            <a:r>
              <a:rPr lang="nl-NL" sz="2200" dirty="0" smtClean="0"/>
              <a:t> are the biggest RET markets with solar PV being based on foreign technology and biomass mostly based on domestic T and knowhow</a:t>
            </a:r>
          </a:p>
          <a:p>
            <a:r>
              <a:rPr lang="nl-NL" sz="2200" dirty="0" smtClean="0">
                <a:solidFill>
                  <a:srgbClr val="002060"/>
                </a:solidFill>
              </a:rPr>
              <a:t>The majority of the suppliers are </a:t>
            </a:r>
            <a:r>
              <a:rPr lang="nl-NL" sz="2200" b="1" dirty="0" smtClean="0">
                <a:solidFill>
                  <a:srgbClr val="002060"/>
                </a:solidFill>
              </a:rPr>
              <a:t>not</a:t>
            </a:r>
            <a:r>
              <a:rPr lang="nl-NL" sz="2200" dirty="0" smtClean="0">
                <a:solidFill>
                  <a:srgbClr val="002060"/>
                </a:solidFill>
              </a:rPr>
              <a:t> experiencing growth (82% in Nigeria and 71% in Kenya) but they are </a:t>
            </a:r>
            <a:r>
              <a:rPr lang="nl-NL" sz="2200" b="1" dirty="0" smtClean="0">
                <a:solidFill>
                  <a:srgbClr val="002060"/>
                </a:solidFill>
              </a:rPr>
              <a:t>very positive about futures sales </a:t>
            </a:r>
            <a:r>
              <a:rPr lang="nl-NL" sz="2200" dirty="0" smtClean="0">
                <a:solidFill>
                  <a:srgbClr val="002060"/>
                </a:solidFill>
              </a:rPr>
              <a:t>(64% and 56% are expecting signficant growth)</a:t>
            </a:r>
          </a:p>
          <a:p>
            <a:r>
              <a:rPr lang="nl-NL" sz="2200" dirty="0" smtClean="0"/>
              <a:t>We </a:t>
            </a:r>
            <a:r>
              <a:rPr lang="nl-NL" sz="2200" dirty="0" err="1" smtClean="0"/>
              <a:t>did</a:t>
            </a:r>
            <a:r>
              <a:rPr lang="nl-NL" sz="2200" dirty="0" smtClean="0"/>
              <a:t> </a:t>
            </a:r>
            <a:r>
              <a:rPr lang="nl-NL" sz="2200" dirty="0" err="1" smtClean="0"/>
              <a:t>not</a:t>
            </a:r>
            <a:r>
              <a:rPr lang="nl-NL" sz="2200" dirty="0" smtClean="0"/>
              <a:t> </a:t>
            </a:r>
            <a:r>
              <a:rPr lang="nl-NL" sz="2200" dirty="0" err="1" smtClean="0"/>
              <a:t>observe</a:t>
            </a:r>
            <a:r>
              <a:rPr lang="nl-NL" sz="2200" dirty="0" smtClean="0"/>
              <a:t> energy </a:t>
            </a:r>
            <a:r>
              <a:rPr lang="nl-NL" sz="2200" dirty="0" err="1" smtClean="0"/>
              <a:t>leapfrogging</a:t>
            </a:r>
            <a:r>
              <a:rPr lang="nl-NL" sz="2200" dirty="0"/>
              <a:t> </a:t>
            </a:r>
            <a:r>
              <a:rPr lang="nl-NL" sz="2200" dirty="0" err="1" smtClean="0"/>
              <a:t>and</a:t>
            </a:r>
            <a:r>
              <a:rPr lang="nl-NL" sz="2200" dirty="0" smtClean="0"/>
              <a:t> do </a:t>
            </a:r>
            <a:r>
              <a:rPr lang="nl-NL" sz="2200" dirty="0" err="1" smtClean="0"/>
              <a:t>not</a:t>
            </a:r>
            <a:r>
              <a:rPr lang="nl-NL" sz="2200" dirty="0" smtClean="0"/>
              <a:t> </a:t>
            </a:r>
            <a:r>
              <a:rPr lang="nl-NL" sz="2200" dirty="0" err="1" smtClean="0"/>
              <a:t>consider</a:t>
            </a:r>
            <a:r>
              <a:rPr lang="nl-NL" sz="2200" dirty="0" smtClean="0"/>
              <a:t> </a:t>
            </a:r>
            <a:r>
              <a:rPr lang="nl-NL" sz="2200" dirty="0" err="1" smtClean="0"/>
              <a:t>this</a:t>
            </a:r>
            <a:r>
              <a:rPr lang="nl-NL" sz="2200" dirty="0" smtClean="0"/>
              <a:t> </a:t>
            </a:r>
            <a:r>
              <a:rPr lang="nl-NL" sz="2200" dirty="0" smtClean="0"/>
              <a:t>a </a:t>
            </a:r>
            <a:r>
              <a:rPr lang="nl-NL" sz="2200" dirty="0" err="1" smtClean="0"/>
              <a:t>realistic</a:t>
            </a:r>
            <a:r>
              <a:rPr lang="nl-NL" sz="2200" dirty="0" smtClean="0"/>
              <a:t> </a:t>
            </a:r>
            <a:r>
              <a:rPr lang="nl-NL" sz="2200" dirty="0" smtClean="0"/>
              <a:t>option </a:t>
            </a:r>
            <a:r>
              <a:rPr lang="nl-NL" sz="2200" dirty="0" err="1" smtClean="0"/>
              <a:t>for</a:t>
            </a:r>
            <a:r>
              <a:rPr lang="nl-NL" sz="2200" dirty="0" smtClean="0"/>
              <a:t> SSA</a:t>
            </a:r>
          </a:p>
          <a:p>
            <a:r>
              <a:rPr lang="nl-NL" sz="2200" dirty="0" smtClean="0">
                <a:solidFill>
                  <a:schemeClr val="accent2">
                    <a:lumMod val="75000"/>
                  </a:schemeClr>
                </a:solidFill>
              </a:rPr>
              <a:t>There are many constraints to diffusion</a:t>
            </a:r>
            <a:r>
              <a:rPr lang="nl-NL" sz="2200" dirty="0">
                <a:solidFill>
                  <a:schemeClr val="accent2">
                    <a:lumMod val="75000"/>
                  </a:schemeClr>
                </a:solidFill>
              </a:rPr>
              <a:t> </a:t>
            </a:r>
            <a:r>
              <a:rPr lang="nl-NL" sz="2200" dirty="0" smtClean="0">
                <a:solidFill>
                  <a:schemeClr val="accent2">
                    <a:lumMod val="75000"/>
                  </a:schemeClr>
                </a:solidFill>
              </a:rPr>
              <a:t>(a “web of constraints”)</a:t>
            </a:r>
          </a:p>
          <a:p>
            <a:endParaRPr lang="en-US"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lstStyle/>
          <a:p>
            <a:r>
              <a:rPr lang="nl-NL" dirty="0" smtClean="0"/>
              <a:t>Barriers</a:t>
            </a:r>
            <a:endParaRPr lang="en-US" dirty="0"/>
          </a:p>
        </p:txBody>
      </p:sp>
      <p:sp>
        <p:nvSpPr>
          <p:cNvPr id="3" name="Content Placeholder 2"/>
          <p:cNvSpPr>
            <a:spLocks noGrp="1"/>
          </p:cNvSpPr>
          <p:nvPr>
            <p:ph idx="1"/>
          </p:nvPr>
        </p:nvSpPr>
        <p:spPr>
          <a:xfrm>
            <a:off x="467544" y="1340768"/>
            <a:ext cx="8229600" cy="4525963"/>
          </a:xfrm>
        </p:spPr>
        <p:txBody>
          <a:bodyPr/>
          <a:lstStyle/>
          <a:p>
            <a:r>
              <a:rPr lang="en-US" sz="2200" b="1" dirty="0" smtClean="0"/>
              <a:t>Lack of technical knowledge </a:t>
            </a:r>
            <a:r>
              <a:rPr lang="en-US" sz="2200" dirty="0" smtClean="0"/>
              <a:t>and </a:t>
            </a:r>
            <a:r>
              <a:rPr lang="en-US" sz="2200" b="1" dirty="0" smtClean="0"/>
              <a:t>financial sourcing </a:t>
            </a:r>
            <a:r>
              <a:rPr lang="en-US" sz="2200" dirty="0" smtClean="0"/>
              <a:t>come out as important barriers </a:t>
            </a:r>
          </a:p>
          <a:p>
            <a:r>
              <a:rPr lang="en-US" sz="2200" dirty="0" smtClean="0">
                <a:solidFill>
                  <a:srgbClr val="002060"/>
                </a:solidFill>
              </a:rPr>
              <a:t>RET suppliers also state that there is a </a:t>
            </a:r>
            <a:r>
              <a:rPr lang="en-US" sz="2200" dirty="0" smtClean="0">
                <a:solidFill>
                  <a:schemeClr val="accent5">
                    <a:lumMod val="50000"/>
                  </a:schemeClr>
                </a:solidFill>
              </a:rPr>
              <a:t>strong need to improve the business climate</a:t>
            </a:r>
            <a:r>
              <a:rPr lang="en-US" sz="2200" dirty="0" smtClean="0"/>
              <a:t> </a:t>
            </a:r>
            <a:r>
              <a:rPr lang="en-US" sz="2200" dirty="0" smtClean="0">
                <a:solidFill>
                  <a:srgbClr val="002060"/>
                </a:solidFill>
              </a:rPr>
              <a:t>in Kenya which affects availability of financial sources, especially from international financial institutions </a:t>
            </a:r>
          </a:p>
          <a:p>
            <a:r>
              <a:rPr lang="nl-NL" sz="2200" dirty="0" smtClean="0"/>
              <a:t>To deal with </a:t>
            </a:r>
            <a:r>
              <a:rPr lang="en-US" sz="2200" dirty="0" smtClean="0"/>
              <a:t>these obstacles, RET suppliers offer specific services to reduce shortcomings. The reason for </a:t>
            </a:r>
            <a:r>
              <a:rPr lang="en-US" sz="2200" b="1" dirty="0" smtClean="0">
                <a:solidFill>
                  <a:schemeClr val="accent5">
                    <a:lumMod val="50000"/>
                  </a:schemeClr>
                </a:solidFill>
              </a:rPr>
              <a:t>bundling</a:t>
            </a:r>
            <a:r>
              <a:rPr lang="en-US" sz="2200" dirty="0" smtClean="0">
                <a:solidFill>
                  <a:schemeClr val="accent5">
                    <a:lumMod val="50000"/>
                  </a:schemeClr>
                </a:solidFill>
              </a:rPr>
              <a:t> the technology supply with advice on finance or provision of financing solutions</a:t>
            </a:r>
            <a:r>
              <a:rPr lang="en-US" sz="2200" dirty="0" smtClean="0"/>
              <a:t> is to overcome financing challenges and mobilize financial resources.</a:t>
            </a:r>
          </a:p>
          <a:p>
            <a:r>
              <a:rPr lang="en-US" sz="2200" dirty="0" smtClean="0">
                <a:solidFill>
                  <a:srgbClr val="002060"/>
                </a:solidFill>
              </a:rPr>
              <a:t>High import tariffs on RET components were mentioned as a barrier to adoption by 15% of the RET suppliers</a:t>
            </a:r>
            <a:endParaRPr lang="en-US" sz="22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844824"/>
            <a:ext cx="8085584" cy="4525963"/>
          </a:xfrm>
        </p:spPr>
        <p:txBody>
          <a:bodyPr/>
          <a:lstStyle/>
          <a:p>
            <a:r>
              <a:rPr lang="en-US" sz="2100" dirty="0" smtClean="0"/>
              <a:t>Most foreign energy technologies come from </a:t>
            </a:r>
            <a:r>
              <a:rPr lang="en-US" sz="2100" b="1" dirty="0" smtClean="0"/>
              <a:t>China</a:t>
            </a:r>
            <a:r>
              <a:rPr lang="en-US" sz="2100" dirty="0" smtClean="0"/>
              <a:t> (68% in Nigeria and 44% in Kenya)</a:t>
            </a:r>
          </a:p>
          <a:p>
            <a:r>
              <a:rPr lang="nl-NL" sz="2100" b="1" dirty="0" smtClean="0"/>
              <a:t>India</a:t>
            </a:r>
            <a:r>
              <a:rPr lang="nl-NL" sz="2100" dirty="0" smtClean="0"/>
              <a:t> is </a:t>
            </a:r>
            <a:r>
              <a:rPr lang="nl-NL" sz="2100" dirty="0" err="1" smtClean="0"/>
              <a:t>an</a:t>
            </a:r>
            <a:r>
              <a:rPr lang="nl-NL" sz="2100" dirty="0" smtClean="0"/>
              <a:t> important </a:t>
            </a:r>
            <a:r>
              <a:rPr lang="nl-NL" sz="2100" dirty="0" err="1" smtClean="0"/>
              <a:t>exporter</a:t>
            </a:r>
            <a:r>
              <a:rPr lang="nl-NL" sz="2100" dirty="0" smtClean="0"/>
              <a:t> </a:t>
            </a:r>
            <a:r>
              <a:rPr lang="nl-NL" sz="2100" dirty="0" err="1" smtClean="0"/>
              <a:t>too</a:t>
            </a:r>
            <a:r>
              <a:rPr lang="nl-NL" sz="2100" dirty="0" smtClean="0"/>
              <a:t>. </a:t>
            </a:r>
          </a:p>
          <a:p>
            <a:r>
              <a:rPr lang="nl-NL" sz="2100" dirty="0" smtClean="0"/>
              <a:t>Of the European </a:t>
            </a:r>
            <a:r>
              <a:rPr lang="nl-NL" sz="2100" dirty="0" err="1" smtClean="0"/>
              <a:t>countries</a:t>
            </a:r>
            <a:r>
              <a:rPr lang="nl-NL" sz="2100" dirty="0" smtClean="0"/>
              <a:t>, Germany is the most important </a:t>
            </a:r>
            <a:r>
              <a:rPr lang="nl-NL" sz="2100" dirty="0" err="1" smtClean="0"/>
              <a:t>exporter</a:t>
            </a:r>
            <a:r>
              <a:rPr lang="nl-NL" sz="2100" dirty="0" smtClean="0"/>
              <a:t> of RET </a:t>
            </a:r>
            <a:r>
              <a:rPr lang="nl-NL" sz="2100" dirty="0" err="1" smtClean="0"/>
              <a:t>for</a:t>
            </a:r>
            <a:r>
              <a:rPr lang="nl-NL" sz="2100" dirty="0" smtClean="0"/>
              <a:t> the </a:t>
            </a:r>
            <a:r>
              <a:rPr lang="nl-NL" sz="2100" dirty="0" err="1" smtClean="0"/>
              <a:t>countries</a:t>
            </a:r>
            <a:r>
              <a:rPr lang="nl-NL" sz="2100" dirty="0" smtClean="0"/>
              <a:t> of </a:t>
            </a:r>
            <a:r>
              <a:rPr lang="nl-NL" sz="2100" dirty="0" smtClean="0"/>
              <a:t>Nigeria </a:t>
            </a:r>
            <a:r>
              <a:rPr lang="nl-NL" sz="2100" dirty="0" err="1" smtClean="0"/>
              <a:t>and</a:t>
            </a:r>
            <a:r>
              <a:rPr lang="nl-NL" sz="2100" dirty="0" smtClean="0"/>
              <a:t> Kenya</a:t>
            </a:r>
          </a:p>
          <a:p>
            <a:r>
              <a:rPr lang="nl-NL" sz="2100" dirty="0" smtClean="0">
                <a:solidFill>
                  <a:srgbClr val="002060"/>
                </a:solidFill>
              </a:rPr>
              <a:t>In Nigeria the </a:t>
            </a:r>
            <a:r>
              <a:rPr lang="nl-NL" sz="2100" b="1" dirty="0" err="1" smtClean="0">
                <a:solidFill>
                  <a:srgbClr val="002060"/>
                </a:solidFill>
              </a:rPr>
              <a:t>main</a:t>
            </a:r>
            <a:r>
              <a:rPr lang="nl-NL" sz="2100" b="1" dirty="0" smtClean="0">
                <a:solidFill>
                  <a:srgbClr val="002060"/>
                </a:solidFill>
              </a:rPr>
              <a:t> </a:t>
            </a:r>
            <a:r>
              <a:rPr lang="nl-NL" sz="2100" b="1" dirty="0" err="1" smtClean="0">
                <a:solidFill>
                  <a:srgbClr val="002060"/>
                </a:solidFill>
              </a:rPr>
              <a:t>reasons</a:t>
            </a:r>
            <a:r>
              <a:rPr lang="nl-NL" sz="2100" b="1" dirty="0" smtClean="0">
                <a:solidFill>
                  <a:srgbClr val="002060"/>
                </a:solidFill>
              </a:rPr>
              <a:t> </a:t>
            </a:r>
            <a:r>
              <a:rPr lang="nl-NL" sz="2100" b="1" dirty="0" err="1" smtClean="0">
                <a:solidFill>
                  <a:srgbClr val="002060"/>
                </a:solidFill>
              </a:rPr>
              <a:t>for</a:t>
            </a:r>
            <a:r>
              <a:rPr lang="nl-NL" sz="2100" b="1" dirty="0" smtClean="0">
                <a:solidFill>
                  <a:srgbClr val="002060"/>
                </a:solidFill>
              </a:rPr>
              <a:t> adoption are</a:t>
            </a:r>
            <a:r>
              <a:rPr lang="nl-NL" sz="2100" dirty="0" smtClean="0">
                <a:solidFill>
                  <a:srgbClr val="002060"/>
                </a:solidFill>
              </a:rPr>
              <a:t>: </a:t>
            </a:r>
            <a:r>
              <a:rPr lang="nl-NL" sz="2100" dirty="0" err="1" smtClean="0">
                <a:solidFill>
                  <a:srgbClr val="002060"/>
                </a:solidFill>
              </a:rPr>
              <a:t>unliable</a:t>
            </a:r>
            <a:r>
              <a:rPr lang="nl-NL" sz="2100" dirty="0" smtClean="0">
                <a:solidFill>
                  <a:srgbClr val="002060"/>
                </a:solidFill>
              </a:rPr>
              <a:t> power </a:t>
            </a:r>
            <a:r>
              <a:rPr lang="nl-NL" sz="2100" dirty="0" err="1" smtClean="0">
                <a:solidFill>
                  <a:srgbClr val="002060"/>
                </a:solidFill>
              </a:rPr>
              <a:t>supply</a:t>
            </a:r>
            <a:r>
              <a:rPr lang="nl-NL" sz="2100" dirty="0" smtClean="0">
                <a:solidFill>
                  <a:srgbClr val="002060"/>
                </a:solidFill>
              </a:rPr>
              <a:t> </a:t>
            </a:r>
            <a:r>
              <a:rPr lang="nl-NL" sz="2100" dirty="0" err="1" smtClean="0">
                <a:solidFill>
                  <a:srgbClr val="002060"/>
                </a:solidFill>
              </a:rPr>
              <a:t>and</a:t>
            </a:r>
            <a:r>
              <a:rPr lang="nl-NL" sz="2100" dirty="0" smtClean="0">
                <a:solidFill>
                  <a:srgbClr val="002060"/>
                </a:solidFill>
              </a:rPr>
              <a:t> </a:t>
            </a:r>
            <a:r>
              <a:rPr lang="nl-NL" sz="2100" dirty="0" err="1" smtClean="0">
                <a:solidFill>
                  <a:srgbClr val="002060"/>
                </a:solidFill>
              </a:rPr>
              <a:t>volatile</a:t>
            </a:r>
            <a:r>
              <a:rPr lang="nl-NL" sz="2100" dirty="0" smtClean="0">
                <a:solidFill>
                  <a:srgbClr val="002060"/>
                </a:solidFill>
              </a:rPr>
              <a:t> exchange </a:t>
            </a:r>
            <a:r>
              <a:rPr lang="nl-NL" sz="2100" dirty="0" err="1" smtClean="0">
                <a:solidFill>
                  <a:srgbClr val="002060"/>
                </a:solidFill>
              </a:rPr>
              <a:t>rate</a:t>
            </a:r>
            <a:r>
              <a:rPr lang="nl-NL" sz="2100" dirty="0" smtClean="0">
                <a:solidFill>
                  <a:srgbClr val="002060"/>
                </a:solidFill>
              </a:rPr>
              <a:t>. In Kenya, ver is the most </a:t>
            </a:r>
            <a:r>
              <a:rPr lang="nl-NL" sz="2100" dirty="0" err="1" smtClean="0">
                <a:solidFill>
                  <a:srgbClr val="002060"/>
                </a:solidFill>
              </a:rPr>
              <a:t>often</a:t>
            </a:r>
            <a:r>
              <a:rPr lang="nl-NL" sz="2100" dirty="0" smtClean="0">
                <a:solidFill>
                  <a:srgbClr val="002060"/>
                </a:solidFill>
              </a:rPr>
              <a:t> </a:t>
            </a:r>
            <a:r>
              <a:rPr lang="nl-NL" sz="2100" dirty="0" err="1" smtClean="0">
                <a:solidFill>
                  <a:srgbClr val="002060"/>
                </a:solidFill>
              </a:rPr>
              <a:t>stated</a:t>
            </a:r>
            <a:r>
              <a:rPr lang="nl-NL" sz="2100" dirty="0" smtClean="0">
                <a:solidFill>
                  <a:srgbClr val="002060"/>
                </a:solidFill>
              </a:rPr>
              <a:t> </a:t>
            </a:r>
            <a:r>
              <a:rPr lang="nl-NL" sz="2100" dirty="0" err="1" smtClean="0">
                <a:solidFill>
                  <a:srgbClr val="002060"/>
                </a:solidFill>
              </a:rPr>
              <a:t>reason</a:t>
            </a:r>
            <a:r>
              <a:rPr lang="nl-NL" sz="2100" dirty="0" smtClean="0">
                <a:solidFill>
                  <a:srgbClr val="002060"/>
                </a:solidFill>
              </a:rPr>
              <a:t> </a:t>
            </a:r>
            <a:r>
              <a:rPr lang="nl-NL" sz="2100" dirty="0" err="1" smtClean="0">
                <a:solidFill>
                  <a:srgbClr val="002060"/>
                </a:solidFill>
              </a:rPr>
              <a:t>for</a:t>
            </a:r>
            <a:r>
              <a:rPr lang="nl-NL" sz="2100" dirty="0" smtClean="0">
                <a:solidFill>
                  <a:srgbClr val="002060"/>
                </a:solidFill>
              </a:rPr>
              <a:t> adoption</a:t>
            </a:r>
          </a:p>
          <a:p>
            <a:r>
              <a:rPr lang="nl-NL" sz="2100" b="1" dirty="0" smtClean="0">
                <a:solidFill>
                  <a:srgbClr val="002060"/>
                </a:solidFill>
              </a:rPr>
              <a:t>Funds</a:t>
            </a:r>
            <a:r>
              <a:rPr lang="nl-NL" sz="2100" dirty="0" smtClean="0">
                <a:solidFill>
                  <a:srgbClr val="002060"/>
                </a:solidFill>
              </a:rPr>
              <a:t> appear a necessary condition for most sales</a:t>
            </a:r>
          </a:p>
          <a:p>
            <a:r>
              <a:rPr lang="nl-NL" sz="2100" dirty="0" smtClean="0">
                <a:solidFill>
                  <a:srgbClr val="002060"/>
                </a:solidFill>
              </a:rPr>
              <a:t>86% of investments in EE in Nigeria is self-financed, against 44% in Kenya</a:t>
            </a:r>
          </a:p>
          <a:p>
            <a:endParaRPr lang="nl-NL" sz="2400" dirty="0" smtClean="0">
              <a:solidFill>
                <a:schemeClr val="bg1">
                  <a:lumMod val="65000"/>
                </a:schemeClr>
              </a:solidFill>
            </a:endParaRPr>
          </a:p>
          <a:p>
            <a:endParaRPr lang="nl-NL" sz="2400" dirty="0" smtClean="0">
              <a:solidFill>
                <a:schemeClr val="bg1">
                  <a:lumMod val="65000"/>
                </a:schemeClr>
              </a:solidFill>
            </a:endParaRPr>
          </a:p>
          <a:p>
            <a:endParaRPr lang="en-US" dirty="0" smtClean="0">
              <a:solidFill>
                <a:schemeClr val="bg1">
                  <a:lumMod val="65000"/>
                </a:schemeClr>
              </a:solidFill>
            </a:endParaRPr>
          </a:p>
          <a:p>
            <a:endParaRPr lang="en-US" dirty="0"/>
          </a:p>
        </p:txBody>
      </p:sp>
      <p:sp>
        <p:nvSpPr>
          <p:cNvPr id="4" name="Title 1"/>
          <p:cNvSpPr>
            <a:spLocks noGrp="1"/>
          </p:cNvSpPr>
          <p:nvPr>
            <p:ph type="title"/>
          </p:nvPr>
        </p:nvSpPr>
        <p:spPr>
          <a:xfrm>
            <a:off x="323528" y="404664"/>
            <a:ext cx="8229600" cy="1143000"/>
          </a:xfrm>
        </p:spPr>
        <p:txBody>
          <a:bodyPr/>
          <a:lstStyle/>
          <a:p>
            <a:r>
              <a:rPr lang="nl-NL" sz="3400" dirty="0" smtClean="0"/>
              <a:t>Origin of suppliers, reasons for </a:t>
            </a:r>
            <a:r>
              <a:rPr lang="nl-NL" sz="3400" dirty="0" smtClean="0">
                <a:solidFill>
                  <a:srgbClr val="002060"/>
                </a:solidFill>
              </a:rPr>
              <a:t>adoption and the importance of finance</a:t>
            </a:r>
            <a:endParaRPr lang="en-US" sz="3400" dirty="0"/>
          </a:p>
        </p:txBody>
      </p:sp>
    </p:spTree>
    <p:extLst>
      <p:ext uri="{BB962C8B-B14F-4D97-AF65-F5344CB8AC3E}">
        <p14:creationId xmlns:p14="http://schemas.microsoft.com/office/powerpoint/2010/main" val="3474144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8229600" cy="4525963"/>
          </a:xfrm>
        </p:spPr>
        <p:txBody>
          <a:bodyPr/>
          <a:lstStyle/>
          <a:p>
            <a:r>
              <a:rPr lang="en-US" sz="2000" dirty="0" smtClean="0"/>
              <a:t>The most important adopters of RET are government and not-for-profit </a:t>
            </a:r>
            <a:r>
              <a:rPr lang="en-US" sz="2000" dirty="0" err="1" smtClean="0"/>
              <a:t>organisations</a:t>
            </a:r>
            <a:r>
              <a:rPr lang="en-US" sz="2000" dirty="0" smtClean="0"/>
              <a:t> (schools, hospitals community </a:t>
            </a:r>
            <a:r>
              <a:rPr lang="en-US" sz="2000" dirty="0" err="1" smtClean="0"/>
              <a:t>centres</a:t>
            </a:r>
            <a:r>
              <a:rPr lang="en-US" sz="2000" dirty="0" smtClean="0"/>
              <a:t>) </a:t>
            </a:r>
          </a:p>
          <a:p>
            <a:r>
              <a:rPr lang="en-US" sz="2000" b="1" dirty="0" smtClean="0">
                <a:solidFill>
                  <a:schemeClr val="accent2">
                    <a:lumMod val="75000"/>
                  </a:schemeClr>
                </a:solidFill>
              </a:rPr>
              <a:t>Modern RET uptake by industry is slow</a:t>
            </a:r>
            <a:r>
              <a:rPr lang="en-US" sz="2000" dirty="0" smtClean="0">
                <a:solidFill>
                  <a:schemeClr val="accent2">
                    <a:lumMod val="75000"/>
                  </a:schemeClr>
                </a:solidFill>
              </a:rPr>
              <a:t> (main energy need is for heat and for this wood products and FF are used).</a:t>
            </a:r>
          </a:p>
          <a:p>
            <a:r>
              <a:rPr lang="en-US" sz="2000" dirty="0" smtClean="0"/>
              <a:t>There is </a:t>
            </a:r>
            <a:r>
              <a:rPr lang="en-US" sz="2000" b="1" dirty="0" smtClean="0"/>
              <a:t>potentially big market for biogas and </a:t>
            </a:r>
            <a:r>
              <a:rPr lang="en-US" sz="2000" b="1" dirty="0" err="1" smtClean="0"/>
              <a:t>biobricks</a:t>
            </a:r>
            <a:r>
              <a:rPr lang="en-US" sz="2000" b="1" dirty="0" smtClean="0"/>
              <a:t> </a:t>
            </a:r>
            <a:r>
              <a:rPr lang="en-US" sz="2000" dirty="0" smtClean="0"/>
              <a:t>for the reason that FF are expensive and energy costs being a </a:t>
            </a:r>
            <a:r>
              <a:rPr lang="en-US" sz="2000" dirty="0"/>
              <a:t>significant cost item for many agro-industrial </a:t>
            </a:r>
            <a:r>
              <a:rPr lang="en-US" sz="2000" dirty="0" smtClean="0"/>
              <a:t>sectors</a:t>
            </a:r>
          </a:p>
          <a:p>
            <a:r>
              <a:rPr lang="en-US" sz="2000" b="1" dirty="0" smtClean="0">
                <a:solidFill>
                  <a:schemeClr val="accent2">
                    <a:lumMod val="75000"/>
                  </a:schemeClr>
                </a:solidFill>
              </a:rPr>
              <a:t>Few </a:t>
            </a:r>
            <a:r>
              <a:rPr lang="en-US" sz="2000" b="1" dirty="0">
                <a:solidFill>
                  <a:schemeClr val="accent2">
                    <a:lumMod val="75000"/>
                  </a:schemeClr>
                </a:solidFill>
              </a:rPr>
              <a:t>companies have adopted sophisticated energy efficiency measures</a:t>
            </a:r>
            <a:r>
              <a:rPr lang="en-US" sz="2000" dirty="0">
                <a:solidFill>
                  <a:schemeClr val="accent2">
                    <a:lumMod val="75000"/>
                  </a:schemeClr>
                </a:solidFill>
              </a:rPr>
              <a:t>. </a:t>
            </a:r>
            <a:r>
              <a:rPr lang="en-US" sz="2000" dirty="0" smtClean="0"/>
              <a:t>Reasons for this are: High costs of adoption, problems of technical capability and associated fears, risk perceptions. </a:t>
            </a:r>
            <a:r>
              <a:rPr lang="en-US" sz="1800" dirty="0" smtClean="0"/>
              <a:t>(</a:t>
            </a:r>
            <a:r>
              <a:rPr lang="en-US" sz="1800" dirty="0" smtClean="0">
                <a:solidFill>
                  <a:schemeClr val="bg1">
                    <a:lumMod val="50000"/>
                  </a:schemeClr>
                </a:solidFill>
              </a:rPr>
              <a:t>Energy losses in the manufacturing sector are considerable : between 10-40 percent according to KAM-Center for Energy Efficiency &amp; Conservation).</a:t>
            </a:r>
          </a:p>
          <a:p>
            <a:r>
              <a:rPr lang="nl-NL" sz="2000" dirty="0" smtClean="0">
                <a:solidFill>
                  <a:schemeClr val="accent2">
                    <a:lumMod val="75000"/>
                  </a:schemeClr>
                </a:solidFill>
              </a:rPr>
              <a:t>Many of the potential adopters want to </a:t>
            </a:r>
            <a:r>
              <a:rPr lang="nl-NL" sz="2000" b="1" dirty="0" smtClean="0">
                <a:solidFill>
                  <a:schemeClr val="accent2">
                    <a:lumMod val="75000"/>
                  </a:schemeClr>
                </a:solidFill>
              </a:rPr>
              <a:t>see the technology in operation</a:t>
            </a:r>
            <a:r>
              <a:rPr lang="nl-NL" sz="2000" dirty="0" smtClean="0">
                <a:solidFill>
                  <a:schemeClr val="accent2">
                    <a:lumMod val="75000"/>
                  </a:schemeClr>
                </a:solidFill>
              </a:rPr>
              <a:t>: demonstration effect, possibility to have a conversation with trustworthy user.</a:t>
            </a:r>
            <a:endParaRPr lang="en-US" sz="2000" dirty="0">
              <a:solidFill>
                <a:schemeClr val="accent2">
                  <a:lumMod val="75000"/>
                </a:schemeClr>
              </a:solidFill>
            </a:endParaRPr>
          </a:p>
          <a:p>
            <a:endParaRPr lang="en-US" dirty="0"/>
          </a:p>
        </p:txBody>
      </p:sp>
      <p:sp>
        <p:nvSpPr>
          <p:cNvPr id="4" name="Title 1"/>
          <p:cNvSpPr>
            <a:spLocks noGrp="1"/>
          </p:cNvSpPr>
          <p:nvPr>
            <p:ph type="title"/>
          </p:nvPr>
        </p:nvSpPr>
        <p:spPr>
          <a:xfrm>
            <a:off x="323528" y="188640"/>
            <a:ext cx="8229600" cy="1143000"/>
          </a:xfrm>
        </p:spPr>
        <p:txBody>
          <a:bodyPr/>
          <a:lstStyle/>
          <a:p>
            <a:r>
              <a:rPr lang="nl-NL" dirty="0" smtClean="0">
                <a:solidFill>
                  <a:schemeClr val="tx1"/>
                </a:solidFill>
              </a:rPr>
              <a:t>The adopters</a:t>
            </a:r>
            <a:endParaRPr lang="en-US" dirty="0">
              <a:solidFill>
                <a:schemeClr val="tx1"/>
              </a:solidFill>
            </a:endParaRPr>
          </a:p>
        </p:txBody>
      </p:sp>
    </p:spTree>
    <p:extLst>
      <p:ext uri="{BB962C8B-B14F-4D97-AF65-F5344CB8AC3E}">
        <p14:creationId xmlns:p14="http://schemas.microsoft.com/office/powerpoint/2010/main" val="16088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000" dirty="0" smtClean="0"/>
              <a:t>Foreign vs domestic knowledge</a:t>
            </a:r>
            <a:endParaRPr lang="en-US" sz="4000" dirty="0"/>
          </a:p>
        </p:txBody>
      </p:sp>
      <p:sp>
        <p:nvSpPr>
          <p:cNvPr id="3" name="Content Placeholder 2"/>
          <p:cNvSpPr>
            <a:spLocks noGrp="1"/>
          </p:cNvSpPr>
          <p:nvPr>
            <p:ph idx="1"/>
          </p:nvPr>
        </p:nvSpPr>
        <p:spPr/>
        <p:txBody>
          <a:bodyPr/>
          <a:lstStyle/>
          <a:p>
            <a:r>
              <a:rPr lang="en-GB" sz="2000" dirty="0" smtClean="0"/>
              <a:t>Roughly one quarter of RET are fully based on </a:t>
            </a:r>
            <a:r>
              <a:rPr lang="en-GB" sz="2000" b="1" dirty="0" smtClean="0"/>
              <a:t>foreign components</a:t>
            </a:r>
            <a:r>
              <a:rPr lang="en-GB" sz="2000" dirty="0" smtClean="0"/>
              <a:t>, 30% involve domestic technology to a small degree and another 30% involve domestic technology to a larger degree. </a:t>
            </a:r>
            <a:r>
              <a:rPr lang="en-GB" sz="2000" dirty="0" smtClean="0">
                <a:solidFill>
                  <a:srgbClr val="4D8099"/>
                </a:solidFill>
              </a:rPr>
              <a:t>The local content of </a:t>
            </a:r>
            <a:r>
              <a:rPr lang="en-GB" sz="2000" dirty="0" err="1" smtClean="0">
                <a:solidFill>
                  <a:srgbClr val="4D8099"/>
                </a:solidFill>
              </a:rPr>
              <a:t>bioenergy</a:t>
            </a:r>
            <a:r>
              <a:rPr lang="en-GB" sz="2000" dirty="0" smtClean="0">
                <a:solidFill>
                  <a:srgbClr val="4D8099"/>
                </a:solidFill>
              </a:rPr>
              <a:t> technology is much higher</a:t>
            </a:r>
          </a:p>
          <a:p>
            <a:r>
              <a:rPr lang="en-GB" sz="2000" dirty="0" smtClean="0">
                <a:solidFill>
                  <a:srgbClr val="002060"/>
                </a:solidFill>
              </a:rPr>
              <a:t>17% of RET suppliers state that the level of domestic components has increased within the last 5 years while for the coming five years in the future 24% state that they </a:t>
            </a:r>
            <a:r>
              <a:rPr lang="en-GB" sz="2000" b="1" dirty="0" smtClean="0">
                <a:solidFill>
                  <a:srgbClr val="002060"/>
                </a:solidFill>
              </a:rPr>
              <a:t>expect an increase in domestic component sourcing</a:t>
            </a:r>
          </a:p>
          <a:p>
            <a:r>
              <a:rPr lang="en-GB" sz="2000" dirty="0" smtClean="0"/>
              <a:t>The majority of RET suppliers provide technical support for clients in form of training and installation of RET, while the technical support is mostly offered by local experts . This holds true similarly for solar and </a:t>
            </a:r>
            <a:r>
              <a:rPr lang="en-GB" sz="2000" dirty="0" err="1" smtClean="0"/>
              <a:t>bioenergy</a:t>
            </a:r>
            <a:r>
              <a:rPr lang="en-GB" sz="2000" dirty="0" smtClean="0"/>
              <a:t> technology suppliers. </a:t>
            </a:r>
            <a:r>
              <a:rPr lang="en-GB" sz="2000" dirty="0" smtClean="0">
                <a:solidFill>
                  <a:srgbClr val="4D8099"/>
                </a:solidFill>
              </a:rPr>
              <a:t>Respondents expect that foreign experts will be completely replaced by local ones within the next 5-10 years’ time.</a:t>
            </a:r>
            <a:endParaRPr lang="en-US" sz="2000" dirty="0">
              <a:solidFill>
                <a:srgbClr val="4D809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4525963"/>
          </a:xfrm>
        </p:spPr>
        <p:txBody>
          <a:bodyPr/>
          <a:lstStyle/>
          <a:p>
            <a:r>
              <a:rPr lang="nl-NL" sz="3600" dirty="0" smtClean="0"/>
              <a:t>China is an important supplier of RET</a:t>
            </a:r>
            <a:r>
              <a:rPr lang="nl-NL" sz="3600" dirty="0" smtClean="0">
                <a:solidFill>
                  <a:schemeClr val="accent2"/>
                </a:solidFill>
              </a:rPr>
              <a:t> </a:t>
            </a:r>
            <a:r>
              <a:rPr lang="nl-NL" sz="3000" dirty="0" smtClean="0">
                <a:solidFill>
                  <a:srgbClr val="002060"/>
                </a:solidFill>
              </a:rPr>
              <a:t>Why?</a:t>
            </a:r>
          </a:p>
          <a:p>
            <a:pPr lvl="1"/>
            <a:r>
              <a:rPr lang="nl-NL" sz="2200" dirty="0" smtClean="0">
                <a:solidFill>
                  <a:srgbClr val="002060"/>
                </a:solidFill>
              </a:rPr>
              <a:t>Chinese companies can supply products of any desired quality at a price matching the quality</a:t>
            </a:r>
          </a:p>
          <a:p>
            <a:pPr lvl="1"/>
            <a:r>
              <a:rPr lang="nl-NL" sz="2200" dirty="0" smtClean="0">
                <a:solidFill>
                  <a:srgbClr val="4D8099"/>
                </a:solidFill>
              </a:rPr>
              <a:t>There is a great deal of trading between Africa and China with African traders/entrepreneurs going to China</a:t>
            </a:r>
          </a:p>
          <a:p>
            <a:pPr lvl="1"/>
            <a:r>
              <a:rPr lang="nl-NL" sz="2200" dirty="0" smtClean="0">
                <a:solidFill>
                  <a:srgbClr val="002060"/>
                </a:solidFill>
              </a:rPr>
              <a:t>China has a presence (with great visibility) in Africa</a:t>
            </a:r>
          </a:p>
          <a:p>
            <a:pPr lvl="1"/>
            <a:r>
              <a:rPr lang="nl-NL" sz="2200" dirty="0" smtClean="0">
                <a:solidFill>
                  <a:srgbClr val="4D8099"/>
                </a:solidFill>
              </a:rPr>
              <a:t>The Chinese government encourages exports into Africa and has exchange programmes</a:t>
            </a:r>
          </a:p>
          <a:p>
            <a:pPr lvl="1"/>
            <a:r>
              <a:rPr lang="nl-NL" sz="2200" dirty="0" smtClean="0">
                <a:solidFill>
                  <a:srgbClr val="002060"/>
                </a:solidFill>
              </a:rPr>
              <a:t>Kenyan business has representatives in China</a:t>
            </a:r>
          </a:p>
          <a:p>
            <a:pPr lvl="1"/>
            <a:r>
              <a:rPr lang="nl-NL" sz="2200" dirty="0" smtClean="0">
                <a:solidFill>
                  <a:srgbClr val="4D8099"/>
                </a:solidFill>
              </a:rPr>
              <a:t>High level contacts exist between China and African countries (trade and cooperation visits)</a:t>
            </a:r>
          </a:p>
          <a:p>
            <a:pPr lvl="1"/>
            <a:r>
              <a:rPr lang="nl-NL" sz="2200" dirty="0" smtClean="0">
                <a:solidFill>
                  <a:schemeClr val="accent5">
                    <a:lumMod val="50000"/>
                  </a:schemeClr>
                </a:solidFill>
              </a:rPr>
              <a:t>...</a:t>
            </a:r>
          </a:p>
          <a:p>
            <a:pPr lvl="1"/>
            <a:endParaRPr lang="nl-NL" dirty="0" smtClean="0"/>
          </a:p>
          <a:p>
            <a:pPr lvl="1"/>
            <a:endParaRPr lang="nl-NL" dirty="0" smtClean="0"/>
          </a:p>
          <a:p>
            <a:pPr lvl="1"/>
            <a:endParaRPr lang="nl-NL" dirty="0" smtClean="0"/>
          </a:p>
          <a:p>
            <a:r>
              <a:rPr lang="nl-NL" dirty="0" smtClean="0"/>
              <a:t>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00808"/>
            <a:ext cx="8280920" cy="4525963"/>
          </a:xfrm>
        </p:spPr>
        <p:txBody>
          <a:bodyPr/>
          <a:lstStyle/>
          <a:p>
            <a:r>
              <a:rPr lang="nl-NL" sz="2200" dirty="0" smtClean="0"/>
              <a:t>African governments are interested in renewable energy (RE) and energy efficiency (EE)</a:t>
            </a:r>
          </a:p>
          <a:p>
            <a:r>
              <a:rPr lang="nl-NL" sz="2200" dirty="0" smtClean="0">
                <a:solidFill>
                  <a:schemeClr val="accent2">
                    <a:lumMod val="50000"/>
                  </a:schemeClr>
                </a:solidFill>
              </a:rPr>
              <a:t>They are </a:t>
            </a:r>
            <a:r>
              <a:rPr lang="nl-NL" sz="2200" b="1" dirty="0" smtClean="0">
                <a:solidFill>
                  <a:schemeClr val="accent2">
                    <a:lumMod val="50000"/>
                  </a:schemeClr>
                </a:solidFill>
              </a:rPr>
              <a:t>looking for guidance to support RE and EE</a:t>
            </a:r>
            <a:endParaRPr lang="nl-NL" sz="2200" dirty="0" smtClean="0">
              <a:solidFill>
                <a:schemeClr val="accent2">
                  <a:lumMod val="50000"/>
                </a:schemeClr>
              </a:solidFill>
            </a:endParaRPr>
          </a:p>
          <a:p>
            <a:r>
              <a:rPr lang="nl-NL" sz="2200" dirty="0" smtClean="0"/>
              <a:t>There are no simple recipies for creating a more enabling enviroment for RE because policy is a PROCESS requiring</a:t>
            </a:r>
          </a:p>
          <a:p>
            <a:pPr lvl="1"/>
            <a:r>
              <a:rPr lang="nl-NL" sz="2000" dirty="0" smtClean="0">
                <a:solidFill>
                  <a:srgbClr val="4D8099"/>
                </a:solidFill>
              </a:rPr>
              <a:t>Capacities for policy making and coordination</a:t>
            </a:r>
          </a:p>
          <a:p>
            <a:pPr lvl="1"/>
            <a:r>
              <a:rPr lang="nl-NL" sz="2000" dirty="0" smtClean="0">
                <a:solidFill>
                  <a:schemeClr val="accent1">
                    <a:lumMod val="50000"/>
                  </a:schemeClr>
                </a:solidFill>
              </a:rPr>
              <a:t>Mechanisms for implementation and enforcement</a:t>
            </a:r>
          </a:p>
          <a:p>
            <a:pPr lvl="1"/>
            <a:r>
              <a:rPr lang="nl-NL" sz="2000" dirty="0" smtClean="0">
                <a:solidFill>
                  <a:srgbClr val="4D8099"/>
                </a:solidFill>
              </a:rPr>
              <a:t>Policy learning (to adapt policies to new circumstances)</a:t>
            </a:r>
          </a:p>
          <a:p>
            <a:pPr lvl="1"/>
            <a:r>
              <a:rPr lang="nl-NL" sz="2000" dirty="0" smtClean="0">
                <a:solidFill>
                  <a:schemeClr val="accent1">
                    <a:lumMod val="50000"/>
                  </a:schemeClr>
                </a:solidFill>
              </a:rPr>
              <a:t>An ability </a:t>
            </a:r>
            <a:r>
              <a:rPr lang="en-GB" sz="2000" dirty="0" smtClean="0">
                <a:solidFill>
                  <a:schemeClr val="accent1">
                    <a:lumMod val="50000"/>
                  </a:schemeClr>
                </a:solidFill>
              </a:rPr>
              <a:t>to avoid falling prey to special interests, to hypes and short-termism</a:t>
            </a:r>
            <a:endParaRPr lang="nl-NL" sz="2000" dirty="0" smtClean="0">
              <a:solidFill>
                <a:schemeClr val="accent1">
                  <a:lumMod val="50000"/>
                </a:schemeClr>
              </a:solidFill>
            </a:endParaRPr>
          </a:p>
          <a:p>
            <a:pPr lvl="1"/>
            <a:endParaRPr lang="nl-NL" sz="2200" dirty="0" smtClean="0">
              <a:solidFill>
                <a:schemeClr val="accent1">
                  <a:lumMod val="50000"/>
                </a:schemeClr>
              </a:solidFill>
            </a:endParaRPr>
          </a:p>
          <a:p>
            <a:endParaRPr lang="nl-NL" dirty="0" smtClean="0"/>
          </a:p>
          <a:p>
            <a:endParaRPr lang="en-US" dirty="0"/>
          </a:p>
        </p:txBody>
      </p:sp>
      <p:sp>
        <p:nvSpPr>
          <p:cNvPr id="4" name="Title 1"/>
          <p:cNvSpPr>
            <a:spLocks noGrp="1"/>
          </p:cNvSpPr>
          <p:nvPr>
            <p:ph type="title"/>
          </p:nvPr>
        </p:nvSpPr>
        <p:spPr>
          <a:xfrm>
            <a:off x="323528" y="260648"/>
            <a:ext cx="8003232" cy="1143000"/>
          </a:xfrm>
        </p:spPr>
        <p:txBody>
          <a:bodyPr/>
          <a:lstStyle/>
          <a:p>
            <a:r>
              <a:rPr lang="nl-NL" sz="3800" b="1" dirty="0" smtClean="0">
                <a:solidFill>
                  <a:schemeClr val="accent2">
                    <a:lumMod val="75000"/>
                  </a:schemeClr>
                </a:solidFill>
              </a:rPr>
              <a:t>A clear interest from policy makers </a:t>
            </a:r>
            <a:r>
              <a:rPr lang="nl-NL" sz="3800" dirty="0" smtClean="0">
                <a:solidFill>
                  <a:schemeClr val="accent2">
                    <a:lumMod val="75000"/>
                  </a:schemeClr>
                </a:solidFill>
              </a:rPr>
              <a:t>but no simple recipies</a:t>
            </a:r>
            <a:endParaRPr lang="en-US" sz="3800" dirty="0">
              <a:solidFill>
                <a:schemeClr val="accent2">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Implications</a:t>
            </a:r>
            <a:r>
              <a:rPr lang="nl-NL" dirty="0" smtClean="0"/>
              <a:t> </a:t>
            </a:r>
            <a:r>
              <a:rPr lang="nl-NL" dirty="0" err="1" smtClean="0"/>
              <a:t>for</a:t>
            </a:r>
            <a:r>
              <a:rPr lang="nl-NL" dirty="0" smtClean="0"/>
              <a:t> </a:t>
            </a:r>
            <a:r>
              <a:rPr lang="nl-NL" dirty="0" err="1" smtClean="0"/>
              <a:t>technical</a:t>
            </a:r>
            <a:r>
              <a:rPr lang="nl-NL" dirty="0" smtClean="0"/>
              <a:t> cooperation</a:t>
            </a:r>
            <a:endParaRPr lang="en-US" dirty="0"/>
          </a:p>
        </p:txBody>
      </p:sp>
      <p:sp>
        <p:nvSpPr>
          <p:cNvPr id="3" name="Content Placeholder 2"/>
          <p:cNvSpPr>
            <a:spLocks noGrp="1"/>
          </p:cNvSpPr>
          <p:nvPr>
            <p:ph idx="1"/>
          </p:nvPr>
        </p:nvSpPr>
        <p:spPr/>
        <p:txBody>
          <a:bodyPr/>
          <a:lstStyle/>
          <a:p>
            <a:r>
              <a:rPr lang="en-US" sz="2200" dirty="0" smtClean="0"/>
              <a:t>Technical </a:t>
            </a:r>
            <a:r>
              <a:rPr lang="en-US" sz="2200" dirty="0"/>
              <a:t>cooperation projects should focus on areas in which there is an </a:t>
            </a:r>
            <a:r>
              <a:rPr lang="en-US" sz="2200" b="1" dirty="0"/>
              <a:t>(economic) demand </a:t>
            </a:r>
            <a:r>
              <a:rPr lang="en-US" sz="2200" dirty="0"/>
              <a:t>for </a:t>
            </a:r>
            <a:r>
              <a:rPr lang="en-US" sz="2200" dirty="0" smtClean="0"/>
              <a:t>the outcomes of cooperation </a:t>
            </a:r>
            <a:r>
              <a:rPr lang="en-US" sz="2200" dirty="0"/>
              <a:t>and</a:t>
            </a:r>
            <a:r>
              <a:rPr lang="en-US" sz="2200" b="1" dirty="0"/>
              <a:t> a capacity</a:t>
            </a:r>
            <a:r>
              <a:rPr lang="en-US" sz="2200" dirty="0"/>
              <a:t> </a:t>
            </a:r>
            <a:r>
              <a:rPr lang="en-US" sz="2200" dirty="0" smtClean="0"/>
              <a:t>for cooperation.</a:t>
            </a:r>
          </a:p>
          <a:p>
            <a:r>
              <a:rPr lang="nl-NL" sz="2200" dirty="0" smtClean="0">
                <a:solidFill>
                  <a:schemeClr val="accent2">
                    <a:lumMod val="75000"/>
                  </a:schemeClr>
                </a:solidFill>
              </a:rPr>
              <a:t>It </a:t>
            </a:r>
            <a:r>
              <a:rPr lang="nl-NL" sz="2200" dirty="0" err="1" smtClean="0">
                <a:solidFill>
                  <a:schemeClr val="accent2">
                    <a:lumMod val="75000"/>
                  </a:schemeClr>
                </a:solidFill>
              </a:rPr>
              <a:t>appears</a:t>
            </a:r>
            <a:r>
              <a:rPr lang="nl-NL" sz="2200" dirty="0" smtClean="0">
                <a:solidFill>
                  <a:schemeClr val="accent2">
                    <a:lumMod val="75000"/>
                  </a:schemeClr>
                </a:solidFill>
              </a:rPr>
              <a:t> </a:t>
            </a:r>
            <a:r>
              <a:rPr lang="nl-NL" sz="2200" dirty="0" err="1" smtClean="0">
                <a:solidFill>
                  <a:schemeClr val="accent2">
                    <a:lumMod val="75000"/>
                  </a:schemeClr>
                </a:solidFill>
              </a:rPr>
              <a:t>worthwhile</a:t>
            </a:r>
            <a:r>
              <a:rPr lang="nl-NL" sz="2200" dirty="0" smtClean="0">
                <a:solidFill>
                  <a:schemeClr val="accent2">
                    <a:lumMod val="75000"/>
                  </a:schemeClr>
                </a:solidFill>
              </a:rPr>
              <a:t> </a:t>
            </a:r>
            <a:r>
              <a:rPr lang="nl-NL" sz="2200" dirty="0" err="1" smtClean="0">
                <a:solidFill>
                  <a:schemeClr val="accent2">
                    <a:lumMod val="75000"/>
                  </a:schemeClr>
                </a:solidFill>
              </a:rPr>
              <a:t>to</a:t>
            </a:r>
            <a:r>
              <a:rPr lang="nl-NL" sz="2200" dirty="0" smtClean="0">
                <a:solidFill>
                  <a:schemeClr val="accent2">
                    <a:lumMod val="75000"/>
                  </a:schemeClr>
                </a:solidFill>
              </a:rPr>
              <a:t> </a:t>
            </a:r>
            <a:r>
              <a:rPr lang="nl-NL" sz="2200" dirty="0" err="1" smtClean="0">
                <a:solidFill>
                  <a:schemeClr val="accent2">
                    <a:lumMod val="75000"/>
                  </a:schemeClr>
                </a:solidFill>
              </a:rPr>
              <a:t>interact</a:t>
            </a:r>
            <a:r>
              <a:rPr lang="nl-NL" sz="2200" dirty="0" smtClean="0">
                <a:solidFill>
                  <a:schemeClr val="accent2">
                    <a:lumMod val="75000"/>
                  </a:schemeClr>
                </a:solidFill>
              </a:rPr>
              <a:t> </a:t>
            </a:r>
            <a:r>
              <a:rPr lang="nl-NL" sz="2200" dirty="0" err="1" smtClean="0">
                <a:solidFill>
                  <a:schemeClr val="accent2">
                    <a:lumMod val="75000"/>
                  </a:schemeClr>
                </a:solidFill>
              </a:rPr>
              <a:t>with</a:t>
            </a:r>
            <a:r>
              <a:rPr lang="nl-NL" sz="2200" dirty="0" smtClean="0">
                <a:solidFill>
                  <a:schemeClr val="accent2">
                    <a:lumMod val="75000"/>
                  </a:schemeClr>
                </a:solidFill>
              </a:rPr>
              <a:t> </a:t>
            </a:r>
            <a:r>
              <a:rPr lang="nl-NL" sz="2200" dirty="0" err="1" smtClean="0">
                <a:solidFill>
                  <a:schemeClr val="accent2">
                    <a:lumMod val="75000"/>
                  </a:schemeClr>
                </a:solidFill>
              </a:rPr>
              <a:t>knowlegeable</a:t>
            </a:r>
            <a:r>
              <a:rPr lang="nl-NL" sz="2200" dirty="0" smtClean="0">
                <a:solidFill>
                  <a:schemeClr val="accent2">
                    <a:lumMod val="75000"/>
                  </a:schemeClr>
                </a:solidFill>
              </a:rPr>
              <a:t> </a:t>
            </a:r>
            <a:r>
              <a:rPr lang="nl-NL" sz="2200" b="1" dirty="0" err="1" smtClean="0">
                <a:solidFill>
                  <a:schemeClr val="accent2">
                    <a:lumMod val="75000"/>
                  </a:schemeClr>
                </a:solidFill>
              </a:rPr>
              <a:t>knowledge</a:t>
            </a:r>
            <a:r>
              <a:rPr lang="nl-NL" sz="2200" b="1" dirty="0" smtClean="0">
                <a:solidFill>
                  <a:schemeClr val="accent2">
                    <a:lumMod val="75000"/>
                  </a:schemeClr>
                </a:solidFill>
              </a:rPr>
              <a:t> brokers </a:t>
            </a:r>
            <a:endParaRPr lang="en-US" sz="2200" b="1" dirty="0">
              <a:solidFill>
                <a:schemeClr val="accent2">
                  <a:lumMod val="75000"/>
                </a:schemeClr>
              </a:solidFill>
            </a:endParaRPr>
          </a:p>
          <a:p>
            <a:r>
              <a:rPr lang="en-US" sz="2200" dirty="0" smtClean="0"/>
              <a:t>There </a:t>
            </a:r>
            <a:r>
              <a:rPr lang="en-US" sz="2200" dirty="0"/>
              <a:t>is a need for foreign T to be more adapted to African needs  </a:t>
            </a:r>
            <a:r>
              <a:rPr lang="en-US" sz="2200" dirty="0" smtClean="0"/>
              <a:t>and a </a:t>
            </a:r>
            <a:r>
              <a:rPr lang="en-US" sz="2200" dirty="0"/>
              <a:t>need to upgrade African </a:t>
            </a:r>
            <a:r>
              <a:rPr lang="en-US" sz="2200" dirty="0" smtClean="0"/>
              <a:t>T (</a:t>
            </a:r>
            <a:r>
              <a:rPr lang="en-US" sz="2200" dirty="0" smtClean="0">
                <a:solidFill>
                  <a:schemeClr val="bg1">
                    <a:lumMod val="50000"/>
                  </a:schemeClr>
                </a:solidFill>
              </a:rPr>
              <a:t>Technical </a:t>
            </a:r>
            <a:r>
              <a:rPr lang="en-US" sz="2200" dirty="0">
                <a:solidFill>
                  <a:schemeClr val="bg1">
                    <a:lumMod val="50000"/>
                  </a:schemeClr>
                </a:solidFill>
              </a:rPr>
              <a:t>cooperation should be based </a:t>
            </a:r>
            <a:r>
              <a:rPr lang="en-US" sz="2200" dirty="0" smtClean="0">
                <a:solidFill>
                  <a:schemeClr val="bg1">
                    <a:lumMod val="50000"/>
                  </a:schemeClr>
                </a:solidFill>
              </a:rPr>
              <a:t>more on </a:t>
            </a:r>
            <a:r>
              <a:rPr lang="en-US" sz="2200" dirty="0">
                <a:solidFill>
                  <a:schemeClr val="bg1">
                    <a:lumMod val="50000"/>
                  </a:schemeClr>
                </a:solidFill>
              </a:rPr>
              <a:t>this insight</a:t>
            </a:r>
            <a:r>
              <a:rPr lang="en-US" sz="2200" dirty="0" smtClean="0">
                <a:solidFill>
                  <a:schemeClr val="bg1">
                    <a:lumMod val="50000"/>
                  </a:schemeClr>
                </a:solidFill>
              </a:rPr>
              <a:t>.) </a:t>
            </a:r>
          </a:p>
          <a:p>
            <a:r>
              <a:rPr lang="nl-NL" sz="2200" dirty="0" smtClean="0"/>
              <a:t>In </a:t>
            </a:r>
            <a:r>
              <a:rPr lang="nl-NL" sz="2200" dirty="0" err="1" smtClean="0"/>
              <a:t>Africa</a:t>
            </a:r>
            <a:r>
              <a:rPr lang="nl-NL" sz="2200" dirty="0" smtClean="0"/>
              <a:t> </a:t>
            </a:r>
            <a:r>
              <a:rPr lang="nl-NL" sz="2200" dirty="0" err="1" smtClean="0"/>
              <a:t>there</a:t>
            </a:r>
            <a:r>
              <a:rPr lang="nl-NL" sz="2200" dirty="0" smtClean="0"/>
              <a:t> is a </a:t>
            </a:r>
            <a:r>
              <a:rPr lang="nl-NL" sz="2200" dirty="0" err="1" smtClean="0"/>
              <a:t>need</a:t>
            </a:r>
            <a:r>
              <a:rPr lang="nl-NL" sz="2200" dirty="0" smtClean="0"/>
              <a:t> </a:t>
            </a:r>
            <a:r>
              <a:rPr lang="nl-NL" sz="2200" dirty="0" err="1" smtClean="0"/>
              <a:t>for</a:t>
            </a:r>
            <a:r>
              <a:rPr lang="nl-NL" sz="2200" dirty="0" smtClean="0"/>
              <a:t> low-</a:t>
            </a:r>
            <a:r>
              <a:rPr lang="nl-NL" sz="2200" dirty="0" err="1" smtClean="0"/>
              <a:t>cost</a:t>
            </a:r>
            <a:r>
              <a:rPr lang="nl-NL" sz="2200" dirty="0" smtClean="0"/>
              <a:t>, low-maintenance </a:t>
            </a:r>
            <a:r>
              <a:rPr lang="nl-NL" sz="2200" dirty="0" err="1" smtClean="0"/>
              <a:t>solutions</a:t>
            </a:r>
            <a:endParaRPr lang="nl-NL" sz="2200" dirty="0" smtClean="0"/>
          </a:p>
          <a:p>
            <a:r>
              <a:rPr lang="nl-NL" sz="2200" dirty="0" smtClean="0">
                <a:solidFill>
                  <a:schemeClr val="accent2">
                    <a:lumMod val="75000"/>
                  </a:schemeClr>
                </a:solidFill>
              </a:rPr>
              <a:t>For complex RE </a:t>
            </a:r>
            <a:r>
              <a:rPr lang="nl-NL" sz="2200" dirty="0" err="1" smtClean="0">
                <a:solidFill>
                  <a:schemeClr val="accent2">
                    <a:lumMod val="75000"/>
                  </a:schemeClr>
                </a:solidFill>
              </a:rPr>
              <a:t>technologies</a:t>
            </a:r>
            <a:r>
              <a:rPr lang="nl-NL" sz="2200" dirty="0" smtClean="0">
                <a:solidFill>
                  <a:schemeClr val="accent2">
                    <a:lumMod val="75000"/>
                  </a:schemeClr>
                </a:solidFill>
              </a:rPr>
              <a:t>, the </a:t>
            </a:r>
            <a:r>
              <a:rPr lang="nl-NL" sz="2200" b="1" dirty="0" err="1" smtClean="0">
                <a:solidFill>
                  <a:schemeClr val="accent2">
                    <a:lumMod val="75000"/>
                  </a:schemeClr>
                </a:solidFill>
              </a:rPr>
              <a:t>operation</a:t>
            </a:r>
            <a:r>
              <a:rPr lang="nl-NL" sz="2200" b="1" dirty="0" smtClean="0">
                <a:solidFill>
                  <a:schemeClr val="accent2">
                    <a:lumMod val="75000"/>
                  </a:schemeClr>
                </a:solidFill>
              </a:rPr>
              <a:t> contract </a:t>
            </a:r>
            <a:r>
              <a:rPr lang="nl-NL" sz="2200" dirty="0" smtClean="0">
                <a:solidFill>
                  <a:schemeClr val="accent2">
                    <a:lumMod val="75000"/>
                  </a:schemeClr>
                </a:solidFill>
              </a:rPr>
              <a:t>is a </a:t>
            </a:r>
            <a:r>
              <a:rPr lang="nl-NL" sz="2200" dirty="0" err="1" smtClean="0">
                <a:solidFill>
                  <a:schemeClr val="accent2">
                    <a:lumMod val="75000"/>
                  </a:schemeClr>
                </a:solidFill>
              </a:rPr>
              <a:t>better</a:t>
            </a:r>
            <a:r>
              <a:rPr lang="nl-NL" sz="2200" dirty="0" smtClean="0">
                <a:solidFill>
                  <a:schemeClr val="accent2">
                    <a:lumMod val="75000"/>
                  </a:schemeClr>
                </a:solidFill>
              </a:rPr>
              <a:t> model </a:t>
            </a:r>
            <a:r>
              <a:rPr lang="nl-NL" sz="2200" dirty="0" err="1" smtClean="0">
                <a:solidFill>
                  <a:schemeClr val="accent2">
                    <a:lumMod val="75000"/>
                  </a:schemeClr>
                </a:solidFill>
              </a:rPr>
              <a:t>than</a:t>
            </a:r>
            <a:r>
              <a:rPr lang="nl-NL" sz="2200" dirty="0" smtClean="0">
                <a:solidFill>
                  <a:schemeClr val="accent2">
                    <a:lumMod val="75000"/>
                  </a:schemeClr>
                </a:solidFill>
              </a:rPr>
              <a:t> a sales contract model. </a:t>
            </a:r>
            <a:endParaRPr lang="en-US" sz="2200" dirty="0">
              <a:solidFill>
                <a:schemeClr val="accent2">
                  <a:lumMod val="75000"/>
                </a:schemeClr>
              </a:solidFill>
            </a:endParaRPr>
          </a:p>
          <a:p>
            <a:endParaRPr lang="en-US" dirty="0"/>
          </a:p>
        </p:txBody>
      </p:sp>
    </p:spTree>
    <p:extLst>
      <p:ext uri="{BB962C8B-B14F-4D97-AF65-F5344CB8AC3E}">
        <p14:creationId xmlns:p14="http://schemas.microsoft.com/office/powerpoint/2010/main" val="157741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002060"/>
                </a:solidFill>
              </a:rPr>
              <a:t>What the study is about</a:t>
            </a:r>
            <a:endParaRPr lang="en-US" dirty="0">
              <a:solidFill>
                <a:srgbClr val="002060"/>
              </a:solidFill>
            </a:endParaRPr>
          </a:p>
        </p:txBody>
      </p:sp>
      <p:sp>
        <p:nvSpPr>
          <p:cNvPr id="3" name="Content Placeholder 2"/>
          <p:cNvSpPr>
            <a:spLocks noGrp="1"/>
          </p:cNvSpPr>
          <p:nvPr>
            <p:ph idx="1"/>
          </p:nvPr>
        </p:nvSpPr>
        <p:spPr>
          <a:xfrm>
            <a:off x="457200" y="1600200"/>
            <a:ext cx="7931224" cy="4525963"/>
          </a:xfrm>
        </p:spPr>
        <p:txBody>
          <a:bodyPr/>
          <a:lstStyle/>
          <a:p>
            <a:r>
              <a:rPr lang="nl-NL" sz="2400" dirty="0" smtClean="0">
                <a:solidFill>
                  <a:schemeClr val="tx1">
                    <a:lumMod val="95000"/>
                    <a:lumOff val="5000"/>
                  </a:schemeClr>
                </a:solidFill>
              </a:rPr>
              <a:t>The </a:t>
            </a:r>
            <a:r>
              <a:rPr lang="nl-NL" sz="2400" b="1" dirty="0" smtClean="0">
                <a:solidFill>
                  <a:schemeClr val="tx1">
                    <a:lumMod val="95000"/>
                    <a:lumOff val="5000"/>
                  </a:schemeClr>
                </a:solidFill>
              </a:rPr>
              <a:t>market </a:t>
            </a:r>
            <a:r>
              <a:rPr lang="nl-NL" sz="2400" dirty="0" smtClean="0">
                <a:solidFill>
                  <a:schemeClr val="tx1">
                    <a:lumMod val="95000"/>
                    <a:lumOff val="5000"/>
                  </a:schemeClr>
                </a:solidFill>
              </a:rPr>
              <a:t>for modern </a:t>
            </a:r>
            <a:r>
              <a:rPr lang="nl-NL" sz="2400" b="1" dirty="0" smtClean="0">
                <a:solidFill>
                  <a:schemeClr val="tx1">
                    <a:lumMod val="95000"/>
                    <a:lumOff val="5000"/>
                  </a:schemeClr>
                </a:solidFill>
              </a:rPr>
              <a:t>renewable energy technologies </a:t>
            </a:r>
            <a:r>
              <a:rPr lang="nl-NL" sz="2400" dirty="0" smtClean="0">
                <a:solidFill>
                  <a:schemeClr val="tx1">
                    <a:lumMod val="95000"/>
                    <a:lumOff val="5000"/>
                  </a:schemeClr>
                </a:solidFill>
              </a:rPr>
              <a:t>(RET) in Sub-Saharan Africa, and</a:t>
            </a:r>
          </a:p>
          <a:p>
            <a:r>
              <a:rPr lang="nl-NL" sz="2400" dirty="0" smtClean="0">
                <a:solidFill>
                  <a:schemeClr val="accent2">
                    <a:lumMod val="75000"/>
                  </a:schemeClr>
                </a:solidFill>
              </a:rPr>
              <a:t>The </a:t>
            </a:r>
            <a:r>
              <a:rPr lang="nl-NL" sz="2400" b="1" dirty="0" smtClean="0">
                <a:solidFill>
                  <a:schemeClr val="accent2">
                    <a:lumMod val="75000"/>
                  </a:schemeClr>
                </a:solidFill>
              </a:rPr>
              <a:t>uptake of energy efficiency </a:t>
            </a:r>
            <a:r>
              <a:rPr lang="nl-NL" sz="2400" dirty="0" smtClean="0">
                <a:solidFill>
                  <a:schemeClr val="accent2">
                    <a:lumMod val="75000"/>
                  </a:schemeClr>
                </a:solidFill>
              </a:rPr>
              <a:t>(EE) measures in two agro-industrial sectors (</a:t>
            </a:r>
            <a:r>
              <a:rPr lang="nl-NL" sz="2400" dirty="0" smtClean="0">
                <a:solidFill>
                  <a:srgbClr val="4D8099"/>
                </a:solidFill>
              </a:rPr>
              <a:t>cassava processing </a:t>
            </a:r>
            <a:r>
              <a:rPr lang="nl-NL" sz="2400" dirty="0" smtClean="0">
                <a:solidFill>
                  <a:schemeClr val="accent2">
                    <a:lumMod val="75000"/>
                  </a:schemeClr>
                </a:solidFill>
              </a:rPr>
              <a:t>and </a:t>
            </a:r>
            <a:r>
              <a:rPr lang="nl-NL" sz="2400" dirty="0" smtClean="0">
                <a:solidFill>
                  <a:srgbClr val="4D8099"/>
                </a:solidFill>
              </a:rPr>
              <a:t>maize milling</a:t>
            </a:r>
            <a:r>
              <a:rPr lang="nl-NL" sz="2400" dirty="0" smtClean="0">
                <a:solidFill>
                  <a:schemeClr val="accent2">
                    <a:lumMod val="75000"/>
                  </a:schemeClr>
                </a:solidFill>
              </a:rPr>
              <a:t>) in two African countries (Nigeria and Kenya)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Technical cooperation models</a:t>
            </a:r>
            <a:endParaRPr lang="en-US" dirty="0"/>
          </a:p>
        </p:txBody>
      </p:sp>
      <p:sp>
        <p:nvSpPr>
          <p:cNvPr id="3" name="Content Placeholder 2"/>
          <p:cNvSpPr>
            <a:spLocks noGrp="1"/>
          </p:cNvSpPr>
          <p:nvPr>
            <p:ph idx="1"/>
          </p:nvPr>
        </p:nvSpPr>
        <p:spPr>
          <a:xfrm>
            <a:off x="755576" y="1600200"/>
            <a:ext cx="7931224" cy="4525963"/>
          </a:xfrm>
        </p:spPr>
        <p:txBody>
          <a:bodyPr/>
          <a:lstStyle/>
          <a:p>
            <a:pPr>
              <a:buNone/>
            </a:pPr>
            <a:r>
              <a:rPr lang="en-GB" sz="2600" dirty="0" smtClean="0">
                <a:solidFill>
                  <a:srgbClr val="002060"/>
                </a:solidFill>
              </a:rPr>
              <a:t>1) Development aid model</a:t>
            </a:r>
          </a:p>
          <a:p>
            <a:pPr>
              <a:buNone/>
            </a:pPr>
            <a:r>
              <a:rPr lang="en-GB" sz="2600" dirty="0" smtClean="0">
                <a:solidFill>
                  <a:srgbClr val="002060"/>
                </a:solidFill>
              </a:rPr>
              <a:t>2) Development finance institution model</a:t>
            </a:r>
          </a:p>
          <a:p>
            <a:pPr>
              <a:buNone/>
            </a:pPr>
            <a:r>
              <a:rPr lang="en-GB" sz="2600" dirty="0" smtClean="0">
                <a:solidFill>
                  <a:srgbClr val="002060"/>
                </a:solidFill>
              </a:rPr>
              <a:t>3) South-South model</a:t>
            </a:r>
          </a:p>
          <a:p>
            <a:pPr>
              <a:buNone/>
            </a:pPr>
            <a:r>
              <a:rPr lang="en-GB" sz="2600" dirty="0" smtClean="0">
                <a:solidFill>
                  <a:srgbClr val="002060"/>
                </a:solidFill>
              </a:rPr>
              <a:t>4) Intra-Africa model</a:t>
            </a:r>
          </a:p>
          <a:p>
            <a:pPr>
              <a:buNone/>
            </a:pPr>
            <a:r>
              <a:rPr lang="en-GB" sz="2600" dirty="0" smtClean="0">
                <a:solidFill>
                  <a:srgbClr val="002060"/>
                </a:solidFill>
              </a:rPr>
              <a:t>5) Going out models</a:t>
            </a:r>
          </a:p>
          <a:p>
            <a:pPr>
              <a:buNone/>
            </a:pPr>
            <a:r>
              <a:rPr lang="en-GB" sz="2600" dirty="0" smtClean="0">
                <a:solidFill>
                  <a:srgbClr val="002060"/>
                </a:solidFill>
              </a:rPr>
              <a:t>6) Enterprises’ initiative model</a:t>
            </a:r>
            <a:endParaRPr lang="nl-NL" sz="2600" dirty="0" smtClean="0">
              <a:solidFill>
                <a:srgbClr val="002060"/>
              </a:solidFil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About the TC models</a:t>
            </a:r>
            <a:endParaRPr lang="en-US" dirty="0"/>
          </a:p>
        </p:txBody>
      </p:sp>
      <p:sp>
        <p:nvSpPr>
          <p:cNvPr id="3" name="Content Placeholder 2"/>
          <p:cNvSpPr>
            <a:spLocks noGrp="1"/>
          </p:cNvSpPr>
          <p:nvPr>
            <p:ph idx="1"/>
          </p:nvPr>
        </p:nvSpPr>
        <p:spPr/>
        <p:txBody>
          <a:bodyPr/>
          <a:lstStyle/>
          <a:p>
            <a:pPr>
              <a:buNone/>
            </a:pPr>
            <a:r>
              <a:rPr lang="en-GB" sz="2200" dirty="0" smtClean="0">
                <a:solidFill>
                  <a:srgbClr val="002060"/>
                </a:solidFill>
              </a:rPr>
              <a:t>1) </a:t>
            </a:r>
            <a:r>
              <a:rPr lang="en-GB" sz="2400" dirty="0" smtClean="0">
                <a:solidFill>
                  <a:srgbClr val="002060"/>
                </a:solidFill>
              </a:rPr>
              <a:t>Development aid model: </a:t>
            </a:r>
            <a:r>
              <a:rPr lang="en-GB" sz="1800" dirty="0" smtClean="0"/>
              <a:t>Projects last only a few years, NGOs lacking technical competence resulting inappropriate solutions, need for local champion (knowledge broker). </a:t>
            </a:r>
          </a:p>
          <a:p>
            <a:pPr>
              <a:buNone/>
            </a:pPr>
            <a:r>
              <a:rPr lang="en-GB" sz="2200" dirty="0" smtClean="0">
                <a:solidFill>
                  <a:srgbClr val="002060"/>
                </a:solidFill>
              </a:rPr>
              <a:t>2) Development finance institution (DFI) model: </a:t>
            </a:r>
            <a:r>
              <a:rPr lang="en-GB" sz="1800" dirty="0" smtClean="0"/>
              <a:t>Offering finance to firms and state agencies, several IPP are associated with DFI; projects can take long to attain financial closure, crowding out of local and foreign private investors, neglect of small-medium scale projects, DFI tend to finance projects with technologies from their countries</a:t>
            </a:r>
          </a:p>
          <a:p>
            <a:pPr>
              <a:buNone/>
            </a:pPr>
            <a:r>
              <a:rPr lang="en-GB" sz="2200" dirty="0" smtClean="0">
                <a:solidFill>
                  <a:srgbClr val="002060"/>
                </a:solidFill>
              </a:rPr>
              <a:t>3) </a:t>
            </a:r>
            <a:r>
              <a:rPr lang="en-GB" sz="2200" dirty="0" smtClean="0">
                <a:solidFill>
                  <a:srgbClr val="002060"/>
                </a:solidFill>
              </a:rPr>
              <a:t>South-South model</a:t>
            </a:r>
            <a:r>
              <a:rPr lang="en-GB" sz="2200" dirty="0" smtClean="0">
                <a:solidFill>
                  <a:srgbClr val="002060"/>
                </a:solidFill>
              </a:rPr>
              <a:t>: </a:t>
            </a:r>
            <a:r>
              <a:rPr lang="en-US" sz="1800" dirty="0" smtClean="0"/>
              <a:t>This consists of </a:t>
            </a:r>
            <a:r>
              <a:rPr lang="en-US" sz="1800" dirty="0" err="1" smtClean="0"/>
              <a:t>organisations</a:t>
            </a:r>
            <a:r>
              <a:rPr lang="en-US" sz="1800" dirty="0" smtClean="0"/>
              <a:t> from (mostly) BRICS countries trading/cooperating with African countries. </a:t>
            </a:r>
          </a:p>
          <a:p>
            <a:pPr>
              <a:buNone/>
            </a:pPr>
            <a:r>
              <a:rPr lang="en-GB" sz="2200" dirty="0" smtClean="0">
                <a:solidFill>
                  <a:srgbClr val="002060"/>
                </a:solidFill>
              </a:rPr>
              <a:t>4</a:t>
            </a:r>
            <a:r>
              <a:rPr lang="en-GB" sz="2200" dirty="0" smtClean="0">
                <a:solidFill>
                  <a:srgbClr val="002060"/>
                </a:solidFill>
              </a:rPr>
              <a:t>) Intra-Africa model: </a:t>
            </a:r>
            <a:r>
              <a:rPr lang="en-GB" sz="1800" dirty="0" smtClean="0"/>
              <a:t>Consultancy expert services from Africans to Africans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nl-NL" sz="3800" dirty="0" smtClean="0"/>
              <a:t>TC models cont.</a:t>
            </a:r>
            <a:endParaRPr lang="en-US" sz="3800" dirty="0"/>
          </a:p>
        </p:txBody>
      </p:sp>
      <p:sp>
        <p:nvSpPr>
          <p:cNvPr id="3" name="Content Placeholder 2"/>
          <p:cNvSpPr>
            <a:spLocks noGrp="1"/>
          </p:cNvSpPr>
          <p:nvPr>
            <p:ph idx="1"/>
          </p:nvPr>
        </p:nvSpPr>
        <p:spPr>
          <a:xfrm>
            <a:off x="467544" y="1196752"/>
            <a:ext cx="8229600" cy="4525963"/>
          </a:xfrm>
        </p:spPr>
        <p:txBody>
          <a:bodyPr/>
          <a:lstStyle/>
          <a:p>
            <a:pPr>
              <a:buNone/>
            </a:pPr>
            <a:r>
              <a:rPr lang="en-GB" sz="2400" dirty="0" smtClean="0">
                <a:solidFill>
                  <a:srgbClr val="002060"/>
                </a:solidFill>
              </a:rPr>
              <a:t>5) </a:t>
            </a:r>
            <a:r>
              <a:rPr lang="en-GB" sz="2400" b="1" dirty="0" smtClean="0">
                <a:solidFill>
                  <a:srgbClr val="002060"/>
                </a:solidFill>
              </a:rPr>
              <a:t>Going out models</a:t>
            </a:r>
            <a:r>
              <a:rPr lang="en-GB" sz="2400" dirty="0" smtClean="0">
                <a:solidFill>
                  <a:srgbClr val="002060"/>
                </a:solidFill>
              </a:rPr>
              <a:t>: </a:t>
            </a:r>
          </a:p>
          <a:p>
            <a:r>
              <a:rPr lang="en-GB" sz="1800" b="1" dirty="0" smtClean="0"/>
              <a:t>GO model of China </a:t>
            </a:r>
            <a:r>
              <a:rPr lang="en-GB" sz="1800" dirty="0" smtClean="0"/>
              <a:t>consists of state support to (state-owned) enterprises in the form of financial resources, customisation of packages, absence of rules, continuity, presence and visibility in Africa, focus is on commodities and infrastructure;</a:t>
            </a:r>
          </a:p>
          <a:p>
            <a:r>
              <a:rPr lang="en-GB" sz="1800" b="1" dirty="0" smtClean="0"/>
              <a:t>GO model of NL </a:t>
            </a:r>
            <a:r>
              <a:rPr lang="en-GB" sz="1800" dirty="0" smtClean="0"/>
              <a:t>consists of offering co-financing, risk mitigation instruments trade missions,  plus technical and business advice to private sector endeavours into Africa; </a:t>
            </a:r>
            <a:r>
              <a:rPr lang="en-GB" sz="1800" dirty="0" smtClean="0">
                <a:solidFill>
                  <a:srgbClr val="002060"/>
                </a:solidFill>
              </a:rPr>
              <a:t>Chambers of commerce are playing the crucial role of organizing Dutch </a:t>
            </a:r>
            <a:r>
              <a:rPr lang="en-GB" sz="1800" dirty="0" err="1" smtClean="0">
                <a:solidFill>
                  <a:srgbClr val="002060"/>
                </a:solidFill>
              </a:rPr>
              <a:t>enterpreneurs</a:t>
            </a:r>
            <a:r>
              <a:rPr lang="en-GB" sz="1800" dirty="0" smtClean="0">
                <a:solidFill>
                  <a:srgbClr val="002060"/>
                </a:solidFill>
              </a:rPr>
              <a:t> in various sectors (water, energy)</a:t>
            </a:r>
            <a:r>
              <a:rPr lang="en-GB" sz="1800" dirty="0" smtClean="0"/>
              <a:t>. Brokering services are provided by the NL-Africa Business council and commercial </a:t>
            </a:r>
            <a:r>
              <a:rPr lang="en-GB" sz="1800" dirty="0" err="1" smtClean="0"/>
              <a:t>attachees</a:t>
            </a:r>
            <a:r>
              <a:rPr lang="en-GB" sz="1800" dirty="0" smtClean="0"/>
              <a:t> in destination countries. </a:t>
            </a:r>
          </a:p>
          <a:p>
            <a:pPr>
              <a:buNone/>
            </a:pPr>
            <a:r>
              <a:rPr lang="en-GB" sz="2200" dirty="0" smtClean="0">
                <a:solidFill>
                  <a:srgbClr val="002060"/>
                </a:solidFill>
              </a:rPr>
              <a:t>6) </a:t>
            </a:r>
            <a:r>
              <a:rPr lang="en-GB" sz="2200" b="1" dirty="0" smtClean="0">
                <a:solidFill>
                  <a:srgbClr val="002060"/>
                </a:solidFill>
              </a:rPr>
              <a:t>Enterprises’ initiative model</a:t>
            </a:r>
            <a:r>
              <a:rPr lang="en-GB" sz="2200" dirty="0" smtClean="0">
                <a:solidFill>
                  <a:srgbClr val="002060"/>
                </a:solidFill>
              </a:rPr>
              <a:t>: </a:t>
            </a:r>
            <a:r>
              <a:rPr lang="en-GB" sz="1800" dirty="0" smtClean="0"/>
              <a:t>Business clubs set up by banks offering seminars and workshops, opportunities for networking, and organised tours to important trade goods markets (which differ from government  driven trade tours in allowing a greater participation from small business) </a:t>
            </a:r>
            <a:r>
              <a:rPr lang="en-GB" sz="1800" dirty="0" smtClean="0">
                <a:solidFill>
                  <a:schemeClr val="bg1">
                    <a:lumMod val="65000"/>
                  </a:schemeClr>
                </a:solidFill>
              </a:rPr>
              <a:t>(thus far only one trip to D and NL has been organised by the Barclay Kenya Business Club)</a:t>
            </a:r>
            <a:endParaRPr lang="nl-NL" sz="1800" dirty="0" smtClean="0">
              <a:solidFill>
                <a:schemeClr val="bg1">
                  <a:lumMod val="65000"/>
                </a:schemeClr>
              </a:solidFill>
            </a:endParaRP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3400" dirty="0" smtClean="0"/>
              <a:t>Our evaluation of  the “technology cooperation” models is that</a:t>
            </a:r>
            <a:endParaRPr lang="en-US" sz="3400" dirty="0"/>
          </a:p>
        </p:txBody>
      </p:sp>
      <p:sp>
        <p:nvSpPr>
          <p:cNvPr id="3" name="Content Placeholder 2"/>
          <p:cNvSpPr>
            <a:spLocks noGrp="1"/>
          </p:cNvSpPr>
          <p:nvPr>
            <p:ph idx="1"/>
          </p:nvPr>
        </p:nvSpPr>
        <p:spPr/>
        <p:txBody>
          <a:bodyPr/>
          <a:lstStyle/>
          <a:p>
            <a:r>
              <a:rPr lang="nl-NL" sz="2000" b="1" dirty="0" err="1" smtClean="0"/>
              <a:t>All</a:t>
            </a:r>
            <a:r>
              <a:rPr lang="nl-NL" sz="2000" b="1" dirty="0" smtClean="0"/>
              <a:t> </a:t>
            </a:r>
            <a:r>
              <a:rPr lang="nl-NL" sz="2000" b="1" dirty="0" smtClean="0"/>
              <a:t>models have a role to play </a:t>
            </a:r>
            <a:r>
              <a:rPr lang="nl-NL" sz="2000" dirty="0" smtClean="0"/>
              <a:t>but all suffer from weaknesses</a:t>
            </a:r>
            <a:endParaRPr lang="en-US" sz="2000" dirty="0" smtClean="0"/>
          </a:p>
          <a:p>
            <a:r>
              <a:rPr lang="en-US" sz="2000" dirty="0" smtClean="0">
                <a:solidFill>
                  <a:srgbClr val="002060"/>
                </a:solidFill>
              </a:rPr>
              <a:t>The “going out” economic models involve ample opportunities for technology transfer and adoption especially in key sectors that have potential in transforming SSA economies but opportunities for real </a:t>
            </a:r>
            <a:r>
              <a:rPr lang="en-US" sz="2000" dirty="0" smtClean="0">
                <a:solidFill>
                  <a:srgbClr val="002060"/>
                </a:solidFill>
              </a:rPr>
              <a:t>technical cooperation </a:t>
            </a:r>
            <a:r>
              <a:rPr lang="en-US" sz="2000" dirty="0" smtClean="0">
                <a:solidFill>
                  <a:srgbClr val="002060"/>
                </a:solidFill>
              </a:rPr>
              <a:t>are missed.</a:t>
            </a:r>
            <a:r>
              <a:rPr lang="en-US" sz="2000" i="1" dirty="0" smtClean="0">
                <a:solidFill>
                  <a:srgbClr val="002060"/>
                </a:solidFill>
              </a:rPr>
              <a:t>  </a:t>
            </a:r>
          </a:p>
          <a:p>
            <a:r>
              <a:rPr lang="en-US" sz="2000" dirty="0" smtClean="0"/>
              <a:t>Firms from countries such as the Netherlands and Korea could focus on </a:t>
            </a:r>
            <a:r>
              <a:rPr lang="en-US" sz="2000" b="1" dirty="0" smtClean="0"/>
              <a:t>a more complementary exchange of technology and knowhow </a:t>
            </a:r>
          </a:p>
          <a:p>
            <a:r>
              <a:rPr lang="en-US" sz="2000" dirty="0" smtClean="0">
                <a:solidFill>
                  <a:srgbClr val="002060"/>
                </a:solidFill>
              </a:rPr>
              <a:t>Trade </a:t>
            </a:r>
            <a:r>
              <a:rPr lang="en-US" sz="2000" dirty="0" smtClean="0">
                <a:solidFill>
                  <a:srgbClr val="002060"/>
                </a:solidFill>
              </a:rPr>
              <a:t>missions offers opportunities for </a:t>
            </a:r>
            <a:r>
              <a:rPr lang="en-US" sz="2000" dirty="0" smtClean="0">
                <a:solidFill>
                  <a:srgbClr val="002060"/>
                </a:solidFill>
              </a:rPr>
              <a:t>learning about possible projects of technical cooperation leading to the identification of a range of technologies that are suited to SSA contexts.  However, SSA countries are yet to put in place a clear strategy through which they can tap these emerging models.   </a:t>
            </a:r>
          </a:p>
          <a:p>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nl-NL" sz="3400" dirty="0" smtClean="0"/>
              <a:t>Conclusions about TC cont.</a:t>
            </a:r>
            <a:endParaRPr lang="en-US" sz="3400" dirty="0"/>
          </a:p>
        </p:txBody>
      </p:sp>
      <p:sp>
        <p:nvSpPr>
          <p:cNvPr id="3" name="Content Placeholder 2"/>
          <p:cNvSpPr>
            <a:spLocks noGrp="1"/>
          </p:cNvSpPr>
          <p:nvPr>
            <p:ph idx="1"/>
          </p:nvPr>
        </p:nvSpPr>
        <p:spPr>
          <a:xfrm>
            <a:off x="467544" y="1268760"/>
            <a:ext cx="8229600" cy="4525963"/>
          </a:xfrm>
        </p:spPr>
        <p:txBody>
          <a:bodyPr/>
          <a:lstStyle/>
          <a:p>
            <a:r>
              <a:rPr lang="en-GB" sz="1800" dirty="0" smtClean="0"/>
              <a:t>Development aid grants </a:t>
            </a:r>
            <a:r>
              <a:rPr lang="en-GB" sz="1800" b="1" dirty="0" smtClean="0"/>
              <a:t>distort markets </a:t>
            </a:r>
            <a:r>
              <a:rPr lang="en-GB" sz="1800" dirty="0" smtClean="0"/>
              <a:t>and </a:t>
            </a:r>
            <a:r>
              <a:rPr lang="en-GB" sz="1800" b="1" dirty="0" smtClean="0"/>
              <a:t>create non-sustainable dependencies </a:t>
            </a:r>
            <a:r>
              <a:rPr lang="en-GB" sz="1800" dirty="0" smtClean="0"/>
              <a:t>of financial support. </a:t>
            </a:r>
            <a:r>
              <a:rPr lang="en-GB" sz="1800" dirty="0" smtClean="0">
                <a:solidFill>
                  <a:srgbClr val="4D8099"/>
                </a:solidFill>
              </a:rPr>
              <a:t>A more viable approach with potential for sustainable progress is by fostering and enabling interactions between African firms and foreign firms holding technology expertise relevant to African firms.</a:t>
            </a:r>
          </a:p>
          <a:p>
            <a:r>
              <a:rPr lang="en-GB" sz="1800" dirty="0" smtClean="0"/>
              <a:t>The technology transfers from cooperation do little to </a:t>
            </a:r>
            <a:r>
              <a:rPr lang="en-GB" sz="1800" dirty="0" smtClean="0"/>
              <a:t>improve weaknesses of the eco-innovation system</a:t>
            </a:r>
            <a:endParaRPr lang="en-GB" sz="1800" dirty="0" smtClean="0"/>
          </a:p>
          <a:p>
            <a:r>
              <a:rPr lang="en-GB" sz="1800" dirty="0" smtClean="0">
                <a:solidFill>
                  <a:srgbClr val="002060"/>
                </a:solidFill>
              </a:rPr>
              <a:t>Development aid and DFI supported technical cooperation should </a:t>
            </a:r>
            <a:r>
              <a:rPr lang="en-GB" sz="1800" b="1" dirty="0" smtClean="0">
                <a:solidFill>
                  <a:srgbClr val="002060"/>
                </a:solidFill>
              </a:rPr>
              <a:t>target </a:t>
            </a:r>
            <a:r>
              <a:rPr lang="en-GB" sz="1800" b="1" dirty="0" smtClean="0">
                <a:solidFill>
                  <a:srgbClr val="002060"/>
                </a:solidFill>
              </a:rPr>
              <a:t>areas of economic production where they have higher chances of making </a:t>
            </a:r>
            <a:r>
              <a:rPr lang="en-GB" sz="1800" b="1" dirty="0" smtClean="0">
                <a:solidFill>
                  <a:srgbClr val="002060"/>
                </a:solidFill>
              </a:rPr>
              <a:t>a (lasting) </a:t>
            </a:r>
            <a:r>
              <a:rPr lang="en-GB" sz="1800" b="1" dirty="0" smtClean="0">
                <a:solidFill>
                  <a:srgbClr val="002060"/>
                </a:solidFill>
              </a:rPr>
              <a:t>impact</a:t>
            </a:r>
            <a:r>
              <a:rPr lang="en-GB" sz="1800" dirty="0" smtClean="0">
                <a:solidFill>
                  <a:srgbClr val="002060"/>
                </a:solidFill>
              </a:rPr>
              <a:t>, </a:t>
            </a:r>
            <a:r>
              <a:rPr lang="en-GB" sz="1800" dirty="0" smtClean="0">
                <a:solidFill>
                  <a:srgbClr val="4D8099"/>
                </a:solidFill>
              </a:rPr>
              <a:t>thanks to a functional organisational framework, ability to self-evaluate needs and identify own solutions. </a:t>
            </a:r>
          </a:p>
          <a:p>
            <a:r>
              <a:rPr lang="en-GB" sz="1800" dirty="0" smtClean="0"/>
              <a:t>Technology transfer and diffusion efforts and supportive policies should adopt </a:t>
            </a:r>
            <a:r>
              <a:rPr lang="en-GB" sz="1800" b="1" dirty="0" smtClean="0"/>
              <a:t>a more pragmatic approach</a:t>
            </a:r>
            <a:r>
              <a:rPr lang="en-GB" sz="1800" dirty="0" smtClean="0"/>
              <a:t>, with the actors themselves determining the details of cooperation. Direct contact between (knowledgeable) actors helps to achieve this.  </a:t>
            </a:r>
            <a:endParaRPr lang="en-US" sz="18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nl-NL" sz="3200" dirty="0" smtClean="0"/>
              <a:t>It is also proposed that TC focusses more on</a:t>
            </a:r>
            <a:endParaRPr lang="en-US" sz="3200" dirty="0"/>
          </a:p>
        </p:txBody>
      </p:sp>
      <p:sp>
        <p:nvSpPr>
          <p:cNvPr id="3" name="Content Placeholder 2"/>
          <p:cNvSpPr>
            <a:spLocks noGrp="1"/>
          </p:cNvSpPr>
          <p:nvPr>
            <p:ph idx="1"/>
          </p:nvPr>
        </p:nvSpPr>
        <p:spPr>
          <a:xfrm>
            <a:off x="395536" y="1484784"/>
            <a:ext cx="7992888" cy="4525963"/>
          </a:xfrm>
        </p:spPr>
        <p:txBody>
          <a:bodyPr/>
          <a:lstStyle/>
          <a:p>
            <a:r>
              <a:rPr lang="en-GB" sz="2000" b="1" dirty="0" smtClean="0"/>
              <a:t>Mutual learning and adaptation</a:t>
            </a:r>
            <a:r>
              <a:rPr lang="en-GB" sz="2000" dirty="0" smtClean="0"/>
              <a:t>. </a:t>
            </a:r>
            <a:r>
              <a:rPr lang="en-GB" sz="1800" dirty="0" smtClean="0"/>
              <a:t>Three </a:t>
            </a:r>
            <a:r>
              <a:rPr lang="en-GB" sz="1800" dirty="0" smtClean="0"/>
              <a:t>ways to do this are: 1) through training and education, 2) by adapting foreign technologies, and 3) by improving African solutions </a:t>
            </a:r>
            <a:r>
              <a:rPr lang="en-GB" sz="1800" dirty="0" smtClean="0">
                <a:solidFill>
                  <a:srgbClr val="4D8099"/>
                </a:solidFill>
              </a:rPr>
              <a:t>Intermediaries</a:t>
            </a:r>
            <a:r>
              <a:rPr lang="en-GB" sz="1800" dirty="0" smtClean="0"/>
              <a:t> </a:t>
            </a:r>
            <a:r>
              <a:rPr lang="en-GB" sz="1800" dirty="0" smtClean="0"/>
              <a:t>and </a:t>
            </a:r>
            <a:r>
              <a:rPr lang="en-GB" sz="1800" dirty="0" smtClean="0">
                <a:solidFill>
                  <a:srgbClr val="4D8099"/>
                </a:solidFill>
              </a:rPr>
              <a:t>direct contacts </a:t>
            </a:r>
            <a:r>
              <a:rPr lang="en-GB" sz="1800" dirty="0" smtClean="0"/>
              <a:t>are a way to identify opportunities for TC</a:t>
            </a:r>
            <a:endParaRPr lang="en-US" sz="1800" dirty="0" smtClean="0"/>
          </a:p>
          <a:p>
            <a:r>
              <a:rPr lang="en-GB" sz="2000" b="1" dirty="0" smtClean="0"/>
              <a:t>Capacity building at the level of government. </a:t>
            </a:r>
            <a:r>
              <a:rPr lang="en-GB" sz="1800" dirty="0" smtClean="0"/>
              <a:t>Low-carbon development paths require “</a:t>
            </a:r>
            <a:r>
              <a:rPr lang="en-GB" sz="1800" dirty="0" smtClean="0">
                <a:solidFill>
                  <a:srgbClr val="4D8099"/>
                </a:solidFill>
              </a:rPr>
              <a:t>analytical and institutional capacities </a:t>
            </a:r>
            <a:r>
              <a:rPr lang="en-GB" sz="1800" dirty="0" smtClean="0"/>
              <a:t>[…] to analyse and interpret the data, to organise and participate in meaningful stakeholder involvement, and to translate background information into (policy) action” (van Tilburg et al. 2011, p. 30). (</a:t>
            </a:r>
            <a:r>
              <a:rPr lang="en-GB" sz="1800" dirty="0" smtClean="0">
                <a:solidFill>
                  <a:schemeClr val="bg1">
                    <a:lumMod val="50000"/>
                  </a:schemeClr>
                </a:solidFill>
              </a:rPr>
              <a:t>Such capacities can only partially be provided by international experts:  “if the role of the international experts in the strategy process is too large, this could lead to low legitimacy of the LCDS and lack of ownership</a:t>
            </a:r>
            <a:r>
              <a:rPr lang="en-GB" sz="1800" dirty="0" smtClean="0">
                <a:solidFill>
                  <a:schemeClr val="bg1">
                    <a:lumMod val="50000"/>
                  </a:schemeClr>
                </a:solidFill>
              </a:rPr>
              <a:t>”.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002060"/>
                </a:solidFill>
              </a:rPr>
              <a:t>Background of the study</a:t>
            </a:r>
            <a:endParaRPr lang="en-US" dirty="0">
              <a:solidFill>
                <a:srgbClr val="002060"/>
              </a:solidFill>
            </a:endParaRPr>
          </a:p>
        </p:txBody>
      </p:sp>
      <p:sp>
        <p:nvSpPr>
          <p:cNvPr id="3" name="Content Placeholder 2"/>
          <p:cNvSpPr>
            <a:spLocks noGrp="1"/>
          </p:cNvSpPr>
          <p:nvPr>
            <p:ph idx="1"/>
          </p:nvPr>
        </p:nvSpPr>
        <p:spPr/>
        <p:txBody>
          <a:bodyPr/>
          <a:lstStyle/>
          <a:p>
            <a:r>
              <a:rPr lang="nl-NL" sz="2400" b="1" dirty="0" smtClean="0">
                <a:solidFill>
                  <a:schemeClr val="tx1">
                    <a:lumMod val="95000"/>
                    <a:lumOff val="5000"/>
                  </a:schemeClr>
                </a:solidFill>
              </a:rPr>
              <a:t>Renewable energy </a:t>
            </a:r>
            <a:r>
              <a:rPr lang="nl-NL" sz="2400" dirty="0" smtClean="0">
                <a:solidFill>
                  <a:schemeClr val="tx1">
                    <a:lumMod val="95000"/>
                    <a:lumOff val="5000"/>
                  </a:schemeClr>
                </a:solidFill>
              </a:rPr>
              <a:t>(RE) is spreading across (energy poor) Sub-Saharan Africa (SSA) but few studies have engaged in orginal data analysis on this.</a:t>
            </a:r>
          </a:p>
          <a:p>
            <a:r>
              <a:rPr lang="nl-NL" sz="2400" dirty="0" smtClean="0">
                <a:solidFill>
                  <a:schemeClr val="accent2">
                    <a:lumMod val="75000"/>
                  </a:schemeClr>
                </a:solidFill>
              </a:rPr>
              <a:t>Agro-industrial sectors constitute an important part of the economy in SSA, which makes them suited for an analysis of the prospects for green industrial development </a:t>
            </a:r>
            <a:r>
              <a:rPr lang="nl-NL" sz="2400" dirty="0" smtClean="0">
                <a:solidFill>
                  <a:srgbClr val="4D8099"/>
                </a:solidFill>
              </a:rPr>
              <a:t>from an </a:t>
            </a:r>
            <a:r>
              <a:rPr lang="nl-NL" sz="2400" b="1" dirty="0" smtClean="0">
                <a:solidFill>
                  <a:srgbClr val="4D8099"/>
                </a:solidFill>
              </a:rPr>
              <a:t>energy-using</a:t>
            </a:r>
            <a:r>
              <a:rPr lang="nl-NL" sz="2400" dirty="0" smtClean="0">
                <a:solidFill>
                  <a:srgbClr val="4D8099"/>
                </a:solidFill>
              </a:rPr>
              <a:t> point of view</a:t>
            </a:r>
            <a:r>
              <a:rPr lang="nl-NL" sz="2400" dirty="0" smtClean="0">
                <a:solidFill>
                  <a:schemeClr val="accent2">
                    <a:lumMod val="75000"/>
                  </a:schemeClr>
                </a:solidFill>
              </a:rPr>
              <a:t>.</a:t>
            </a:r>
          </a:p>
          <a:p>
            <a:pPr>
              <a:buNone/>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1716089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0" name="think-cell Folie" r:id="rId30" imgW="360" imgH="360" progId="">
                  <p:embed/>
                </p:oleObj>
              </mc:Choice>
              <mc:Fallback>
                <p:oleObj name="think-cell Folie" r:id="rId30" imgW="360" imgH="360" progId="">
                  <p:embed/>
                  <p:pic>
                    <p:nvPicPr>
                      <p:cNvPr id="0" name="Picture 2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de-DE" sz="1400">
              <a:sym typeface="+mn-lt"/>
            </a:endParaRPr>
          </a:p>
        </p:txBody>
      </p:sp>
      <p:sp>
        <p:nvSpPr>
          <p:cNvPr id="18" name="Line 7"/>
          <p:cNvSpPr>
            <a:spLocks noChangeShapeType="1"/>
          </p:cNvSpPr>
          <p:nvPr/>
        </p:nvSpPr>
        <p:spPr bwMode="auto">
          <a:xfrm>
            <a:off x="900432" y="789409"/>
            <a:ext cx="7560000" cy="0"/>
          </a:xfrm>
          <a:prstGeom prst="line">
            <a:avLst/>
          </a:prstGeom>
          <a:noFill/>
          <a:ln w="19050">
            <a:solidFill>
              <a:schemeClr val="accent1"/>
            </a:solidFill>
            <a:round/>
            <a:headEnd/>
            <a:tailEnd/>
          </a:ln>
          <a:effectLst/>
        </p:spPr>
        <p:txBody>
          <a:bodyPr wrap="none" lIns="0" tIns="0" rIns="0" bIns="0" anchor="ctr"/>
          <a:lstStyle/>
          <a:p>
            <a:endParaRPr lang="de-DE"/>
          </a:p>
        </p:txBody>
      </p:sp>
      <p:sp>
        <p:nvSpPr>
          <p:cNvPr id="19" name="Text Box 10"/>
          <p:cNvSpPr txBox="1">
            <a:spLocks noChangeArrowheads="1"/>
          </p:cNvSpPr>
          <p:nvPr/>
        </p:nvSpPr>
        <p:spPr bwMode="auto">
          <a:xfrm>
            <a:off x="900432" y="476672"/>
            <a:ext cx="7560000" cy="338554"/>
          </a:xfrm>
          <a:prstGeom prst="rect">
            <a:avLst/>
          </a:prstGeom>
          <a:noFill/>
          <a:ln w="9525" algn="ctr">
            <a:noFill/>
            <a:miter lim="800000"/>
            <a:headEnd/>
            <a:tailEnd/>
          </a:ln>
          <a:effectLst/>
        </p:spPr>
        <p:txBody>
          <a:bodyPr wrap="square" lIns="0" tIns="0" rIns="0" bIns="0">
            <a:spAutoFit/>
          </a:bodyPr>
          <a:lstStyle/>
          <a:p>
            <a:pPr>
              <a:spcBef>
                <a:spcPct val="50000"/>
              </a:spcBef>
            </a:pPr>
            <a:r>
              <a:rPr lang="en-US" sz="2200" b="1" dirty="0" smtClean="0"/>
              <a:t>Global Trends in Renewable Energy Investments (2012)</a:t>
            </a:r>
            <a:endParaRPr lang="en-US" sz="2200" b="1" dirty="0"/>
          </a:p>
        </p:txBody>
      </p:sp>
      <p:graphicFrame>
        <p:nvGraphicFramePr>
          <p:cNvPr id="2" name="Objekt 1"/>
          <p:cNvGraphicFramePr>
            <a:graphicFrameLocks/>
          </p:cNvGraphicFramePr>
          <p:nvPr>
            <p:custDataLst>
              <p:tags r:id="rId4"/>
            </p:custDataLst>
            <p:extLst>
              <p:ext uri="{D42A27DB-BD31-4B8C-83A1-F6EECF244321}">
                <p14:modId xmlns:p14="http://schemas.microsoft.com/office/powerpoint/2010/main" val="472205248"/>
              </p:ext>
            </p:extLst>
          </p:nvPr>
        </p:nvGraphicFramePr>
        <p:xfrm>
          <a:off x="723900" y="1638300"/>
          <a:ext cx="7839024" cy="3067185"/>
        </p:xfrm>
        <a:graphic>
          <a:graphicData uri="http://schemas.openxmlformats.org/presentationml/2006/ole">
            <mc:AlternateContent xmlns:mc="http://schemas.openxmlformats.org/markup-compatibility/2006">
              <mc:Choice xmlns:v="urn:schemas-microsoft-com:vml" Requires="v">
                <p:oleObj spid="_x0000_s67611" name="Diagramm" r:id="rId32" imgW="7839024" imgH="3067185" progId="MSGraph.Chart.8">
                  <p:embed followColorScheme="full"/>
                </p:oleObj>
              </mc:Choice>
              <mc:Fallback>
                <p:oleObj name="Diagramm" r:id="rId32" imgW="7839024" imgH="3067185" progId="MSGraph.Chart.8">
                  <p:embed followColorScheme="full"/>
                  <p:pic>
                    <p:nvPicPr>
                      <p:cNvPr id="0" name="Picture 23"/>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23900" y="1638300"/>
                        <a:ext cx="7839024" cy="3067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hteck 38"/>
          <p:cNvSpPr/>
          <p:nvPr>
            <p:custDataLst>
              <p:tags r:id="rId5"/>
            </p:custDataLst>
          </p:nvPr>
        </p:nvSpPr>
        <p:spPr bwMode="auto">
          <a:xfrm>
            <a:off x="603250" y="1393825"/>
            <a:ext cx="6223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r>
              <a:rPr lang="en-US" sz="1400" dirty="0" smtClean="0">
                <a:solidFill>
                  <a:schemeClr val="tx1"/>
                </a:solidFill>
                <a:sym typeface="+mn-lt"/>
              </a:rPr>
              <a:t>USD </a:t>
            </a:r>
            <a:r>
              <a:rPr lang="en-US" sz="1400" dirty="0" err="1" smtClean="0">
                <a:solidFill>
                  <a:schemeClr val="tx1"/>
                </a:solidFill>
                <a:sym typeface="+mn-lt"/>
              </a:rPr>
              <a:t>bn</a:t>
            </a:r>
            <a:endParaRPr lang="de-DE" sz="1400" dirty="0">
              <a:solidFill>
                <a:schemeClr val="tx1"/>
              </a:solidFill>
              <a:sym typeface="+mn-lt"/>
            </a:endParaRPr>
          </a:p>
        </p:txBody>
      </p:sp>
      <p:sp>
        <p:nvSpPr>
          <p:cNvPr id="55" name="Rechteck 54"/>
          <p:cNvSpPr/>
          <p:nvPr>
            <p:custDataLst>
              <p:tags r:id="rId6"/>
            </p:custDataLst>
          </p:nvPr>
        </p:nvSpPr>
        <p:spPr bwMode="gray">
          <a:xfrm>
            <a:off x="2092325" y="3889375"/>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34E90C43-78B7-4640-961E-06BB2E7A0CF0}" type="datetime'''''''''''''''''''''''''''''''''''''''''''''''''''''''''''1'">
              <a:rPr lang="en-US" sz="1400">
                <a:solidFill>
                  <a:schemeClr val="tx1"/>
                </a:solidFill>
                <a:latin typeface="Arial"/>
                <a:cs typeface="Arial"/>
                <a:sym typeface="Arial"/>
              </a:rPr>
              <a:pPr algn="ctr"/>
              <a:t>1</a:t>
            </a:fld>
            <a:endParaRPr lang="de-DE" sz="1400">
              <a:solidFill>
                <a:schemeClr val="tx1"/>
              </a:solidFill>
              <a:latin typeface="Arial"/>
              <a:cs typeface="Arial"/>
              <a:sym typeface="Arial"/>
            </a:endParaRPr>
          </a:p>
        </p:txBody>
      </p:sp>
      <p:sp>
        <p:nvSpPr>
          <p:cNvPr id="40" name="Rechteck 39"/>
          <p:cNvSpPr/>
          <p:nvPr>
            <p:custDataLst>
              <p:tags r:id="rId7"/>
            </p:custDataLst>
          </p:nvPr>
        </p:nvSpPr>
        <p:spPr bwMode="auto">
          <a:xfrm>
            <a:off x="11255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638BFE77-DC55-4AAB-B76C-2EFFE2C84FAC}" type="datetime'''''''''''''''''20''0''''''''''''''''''''''''4'''''''''''''''">
              <a:rPr lang="en-US" sz="1400">
                <a:solidFill>
                  <a:schemeClr val="tx1"/>
                </a:solidFill>
                <a:sym typeface="+mn-lt"/>
              </a:rPr>
              <a:pPr algn="ctr"/>
              <a:t>2004</a:t>
            </a:fld>
            <a:endParaRPr lang="de-DE" sz="1400">
              <a:solidFill>
                <a:schemeClr val="tx1"/>
              </a:solidFill>
              <a:sym typeface="+mn-lt"/>
            </a:endParaRPr>
          </a:p>
        </p:txBody>
      </p:sp>
      <p:sp>
        <p:nvSpPr>
          <p:cNvPr id="52" name="Rechteck 51"/>
          <p:cNvSpPr/>
          <p:nvPr>
            <p:custDataLst>
              <p:tags r:id="rId8"/>
            </p:custDataLst>
          </p:nvPr>
        </p:nvSpPr>
        <p:spPr bwMode="gray">
          <a:xfrm>
            <a:off x="2930525" y="3556000"/>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518B53DA-5295-4126-8124-D5FD86D3FE1B}" type="datetime'''''''''''''''''''''''''''''''''1'''''''''''">
              <a:rPr lang="en-US" sz="1400">
                <a:solidFill>
                  <a:schemeClr val="tx1"/>
                </a:solidFill>
                <a:latin typeface="Arial"/>
                <a:cs typeface="Arial"/>
                <a:sym typeface="Arial"/>
              </a:rPr>
              <a:pPr algn="ctr"/>
              <a:t>1</a:t>
            </a:fld>
            <a:endParaRPr lang="de-DE" sz="1400">
              <a:solidFill>
                <a:schemeClr val="tx1"/>
              </a:solidFill>
              <a:latin typeface="Arial"/>
              <a:cs typeface="Arial"/>
              <a:sym typeface="Arial"/>
            </a:endParaRPr>
          </a:p>
        </p:txBody>
      </p:sp>
      <p:sp>
        <p:nvSpPr>
          <p:cNvPr id="53" name="Rechteck 52"/>
          <p:cNvSpPr/>
          <p:nvPr>
            <p:custDataLst>
              <p:tags r:id="rId9"/>
            </p:custDataLst>
          </p:nvPr>
        </p:nvSpPr>
        <p:spPr bwMode="gray">
          <a:xfrm>
            <a:off x="3768725" y="3132138"/>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DF6BD454-5DC0-4870-A883-588671ED93A1}" type="datetime'''''''''''''''2'''''''''''''">
              <a:rPr lang="en-US" sz="1400">
                <a:solidFill>
                  <a:schemeClr val="tx1"/>
                </a:solidFill>
                <a:latin typeface="Arial"/>
                <a:cs typeface="Arial"/>
                <a:sym typeface="Arial"/>
              </a:rPr>
              <a:pPr algn="ctr"/>
              <a:t>2</a:t>
            </a:fld>
            <a:endParaRPr lang="de-DE" sz="1400">
              <a:solidFill>
                <a:schemeClr val="tx1"/>
              </a:solidFill>
              <a:latin typeface="Arial"/>
              <a:cs typeface="Arial"/>
              <a:sym typeface="Arial"/>
            </a:endParaRPr>
          </a:p>
        </p:txBody>
      </p:sp>
      <p:sp>
        <p:nvSpPr>
          <p:cNvPr id="54" name="Rechteck 53"/>
          <p:cNvSpPr/>
          <p:nvPr>
            <p:custDataLst>
              <p:tags r:id="rId10"/>
            </p:custDataLst>
          </p:nvPr>
        </p:nvSpPr>
        <p:spPr bwMode="gray">
          <a:xfrm>
            <a:off x="1254125" y="4127500"/>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F79D1E56-23CF-43DC-A23F-BBDBF1DC1F13}" type="datetime'''''''''''''''''''''''''''''1'''''''''">
              <a:rPr lang="en-US" sz="1400">
                <a:solidFill>
                  <a:schemeClr val="tx1"/>
                </a:solidFill>
                <a:latin typeface="Arial"/>
                <a:cs typeface="Arial"/>
                <a:sym typeface="Arial"/>
              </a:rPr>
              <a:pPr algn="ctr"/>
              <a:t>1</a:t>
            </a:fld>
            <a:endParaRPr lang="de-DE" sz="1400" dirty="0">
              <a:solidFill>
                <a:schemeClr val="tx1"/>
              </a:solidFill>
              <a:latin typeface="Arial"/>
              <a:cs typeface="Arial"/>
              <a:sym typeface="Arial"/>
            </a:endParaRPr>
          </a:p>
        </p:txBody>
      </p:sp>
      <p:sp>
        <p:nvSpPr>
          <p:cNvPr id="51" name="Rechteck 50"/>
          <p:cNvSpPr/>
          <p:nvPr>
            <p:custDataLst>
              <p:tags r:id="rId11"/>
            </p:custDataLst>
          </p:nvPr>
        </p:nvSpPr>
        <p:spPr bwMode="auto">
          <a:xfrm>
            <a:off x="78311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A608657-7D88-44DD-8B73-4A8A7649501D}" type="datetime'''''''20''''''''''''''''''''''''''''''''''''''''''1''''''2'">
              <a:rPr lang="en-US" sz="1400">
                <a:solidFill>
                  <a:schemeClr val="tx1"/>
                </a:solidFill>
                <a:sym typeface="+mn-lt"/>
              </a:rPr>
              <a:pPr algn="ctr"/>
              <a:t>2012</a:t>
            </a:fld>
            <a:endParaRPr lang="de-DE" sz="1400">
              <a:solidFill>
                <a:schemeClr val="tx1"/>
              </a:solidFill>
              <a:sym typeface="+mn-lt"/>
            </a:endParaRPr>
          </a:p>
        </p:txBody>
      </p:sp>
      <p:sp>
        <p:nvSpPr>
          <p:cNvPr id="42" name="Rechteck 41"/>
          <p:cNvSpPr/>
          <p:nvPr>
            <p:custDataLst>
              <p:tags r:id="rId12"/>
            </p:custDataLst>
          </p:nvPr>
        </p:nvSpPr>
        <p:spPr bwMode="gray">
          <a:xfrm>
            <a:off x="7910513" y="2232025"/>
            <a:ext cx="247650"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390F8A1D-9EAD-437E-B842-66CF9A0DFACF}" type="datetime'''''''''''''''''''''''''''''1''''''''''''''''2'''''''''">
              <a:rPr lang="en-US" sz="1400">
                <a:solidFill>
                  <a:schemeClr val="tx1"/>
                </a:solidFill>
              </a:rPr>
              <a:pPr algn="ctr"/>
              <a:t>12</a:t>
            </a:fld>
            <a:endParaRPr lang="de-DE" sz="1400">
              <a:solidFill>
                <a:schemeClr val="tx1"/>
              </a:solidFill>
              <a:sym typeface="+mn-lt"/>
            </a:endParaRPr>
          </a:p>
        </p:txBody>
      </p:sp>
      <p:sp>
        <p:nvSpPr>
          <p:cNvPr id="50" name="Rechteck 49"/>
          <p:cNvSpPr/>
          <p:nvPr>
            <p:custDataLst>
              <p:tags r:id="rId13"/>
            </p:custDataLst>
          </p:nvPr>
        </p:nvSpPr>
        <p:spPr bwMode="auto">
          <a:xfrm>
            <a:off x="69929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077872CD-8CF9-4341-9543-64EF401A7B52}" type="datetime'''''''''''''''''''''2''0''1''1'''''''''''''''''">
              <a:rPr lang="en-US" sz="1400">
                <a:solidFill>
                  <a:schemeClr val="tx1"/>
                </a:solidFill>
                <a:sym typeface="+mn-lt"/>
              </a:rPr>
              <a:pPr algn="ctr"/>
              <a:t>2011</a:t>
            </a:fld>
            <a:endParaRPr lang="de-DE" sz="1400">
              <a:solidFill>
                <a:schemeClr val="tx1"/>
              </a:solidFill>
              <a:sym typeface="+mn-lt"/>
            </a:endParaRPr>
          </a:p>
        </p:txBody>
      </p:sp>
      <p:sp>
        <p:nvSpPr>
          <p:cNvPr id="41" name="Rechteck 40"/>
          <p:cNvSpPr/>
          <p:nvPr>
            <p:custDataLst>
              <p:tags r:id="rId14"/>
            </p:custDataLst>
          </p:nvPr>
        </p:nvSpPr>
        <p:spPr bwMode="gray">
          <a:xfrm>
            <a:off x="7121525" y="1865313"/>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20534F79-C97D-4AAD-B390-70124F8FA9BF}" type="datetime'''''''''''''''''''''''''''''''''''''''''4'''''''''''">
              <a:rPr lang="en-US" sz="1400">
                <a:solidFill>
                  <a:schemeClr val="tx1"/>
                </a:solidFill>
              </a:rPr>
              <a:pPr algn="ctr"/>
              <a:t>4</a:t>
            </a:fld>
            <a:endParaRPr lang="de-DE" sz="1400">
              <a:solidFill>
                <a:schemeClr val="tx1"/>
              </a:solidFill>
              <a:latin typeface="Arial"/>
              <a:cs typeface="Arial"/>
              <a:sym typeface="Arial"/>
            </a:endParaRPr>
          </a:p>
        </p:txBody>
      </p:sp>
      <p:sp>
        <p:nvSpPr>
          <p:cNvPr id="49" name="Rechteck 48"/>
          <p:cNvSpPr/>
          <p:nvPr>
            <p:custDataLst>
              <p:tags r:id="rId15"/>
            </p:custDataLst>
          </p:nvPr>
        </p:nvSpPr>
        <p:spPr bwMode="auto">
          <a:xfrm>
            <a:off x="61547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874842E7-C3F2-441F-8258-42851E942C28}" type="datetime'''''''''2''''''''''''''''''''''''''''0''''1''''''''0'''''''''">
              <a:rPr lang="en-US" sz="1400">
                <a:solidFill>
                  <a:schemeClr val="tx1"/>
                </a:solidFill>
                <a:sym typeface="+mn-lt"/>
              </a:rPr>
              <a:pPr algn="ctr"/>
              <a:t>2010</a:t>
            </a:fld>
            <a:endParaRPr lang="de-DE" sz="1400">
              <a:solidFill>
                <a:schemeClr val="tx1"/>
              </a:solidFill>
              <a:sym typeface="+mn-lt"/>
            </a:endParaRPr>
          </a:p>
        </p:txBody>
      </p:sp>
      <p:sp>
        <p:nvSpPr>
          <p:cNvPr id="38" name="Rechteck 37"/>
          <p:cNvSpPr/>
          <p:nvPr>
            <p:custDataLst>
              <p:tags r:id="rId16"/>
            </p:custDataLst>
          </p:nvPr>
        </p:nvSpPr>
        <p:spPr bwMode="gray">
          <a:xfrm>
            <a:off x="6283325" y="2365375"/>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61CF5CAB-3667-47E4-BE3F-A155D9D9B6A7}" type="datetime'''5'''''">
              <a:rPr lang="en-US" sz="1400">
                <a:solidFill>
                  <a:schemeClr val="tx1"/>
                </a:solidFill>
                <a:latin typeface="Arial"/>
                <a:cs typeface="Arial"/>
                <a:sym typeface="Arial"/>
              </a:rPr>
              <a:pPr algn="ctr"/>
              <a:t>5</a:t>
            </a:fld>
            <a:endParaRPr lang="de-DE" sz="1400">
              <a:solidFill>
                <a:schemeClr val="tx1"/>
              </a:solidFill>
              <a:latin typeface="Arial"/>
              <a:cs typeface="Arial"/>
              <a:sym typeface="Arial"/>
            </a:endParaRPr>
          </a:p>
        </p:txBody>
      </p:sp>
      <p:sp>
        <p:nvSpPr>
          <p:cNvPr id="48" name="Rechteck 47"/>
          <p:cNvSpPr/>
          <p:nvPr>
            <p:custDataLst>
              <p:tags r:id="rId17"/>
            </p:custDataLst>
          </p:nvPr>
        </p:nvSpPr>
        <p:spPr bwMode="auto">
          <a:xfrm>
            <a:off x="53165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00F3E026-1D15-4D4E-9A99-BEC8BED6619A}" type="datetime'''''''''''''''''''''2''''0''''''''''0''''9'''''''''''''''''">
              <a:rPr lang="en-US" sz="1400">
                <a:solidFill>
                  <a:schemeClr val="tx1"/>
                </a:solidFill>
                <a:sym typeface="+mn-lt"/>
              </a:rPr>
              <a:pPr algn="ctr"/>
              <a:t>2009</a:t>
            </a:fld>
            <a:endParaRPr lang="de-DE" sz="1400">
              <a:solidFill>
                <a:schemeClr val="tx1"/>
              </a:solidFill>
              <a:sym typeface="+mn-lt"/>
            </a:endParaRPr>
          </a:p>
        </p:txBody>
      </p:sp>
      <p:sp>
        <p:nvSpPr>
          <p:cNvPr id="35" name="Rechteck 34"/>
          <p:cNvSpPr/>
          <p:nvPr>
            <p:custDataLst>
              <p:tags r:id="rId18"/>
            </p:custDataLst>
          </p:nvPr>
        </p:nvSpPr>
        <p:spPr bwMode="gray">
          <a:xfrm>
            <a:off x="5445125" y="2913063"/>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D60DF709-C8B3-4A6E-8AF9-FB078DDE7A14}" type="datetime'''''''''''''''''''''''''''''''''''''''2'''''''''''''''">
              <a:rPr lang="en-US" sz="1400">
                <a:solidFill>
                  <a:schemeClr val="tx1"/>
                </a:solidFill>
                <a:latin typeface="Arial"/>
                <a:cs typeface="Arial"/>
                <a:sym typeface="Arial"/>
              </a:rPr>
              <a:pPr algn="ctr"/>
              <a:t>2</a:t>
            </a:fld>
            <a:endParaRPr lang="de-DE" sz="1400">
              <a:solidFill>
                <a:schemeClr val="tx1"/>
              </a:solidFill>
              <a:latin typeface="Arial"/>
              <a:cs typeface="Arial"/>
              <a:sym typeface="Arial"/>
            </a:endParaRPr>
          </a:p>
        </p:txBody>
      </p:sp>
      <p:sp>
        <p:nvSpPr>
          <p:cNvPr id="47" name="Rechteck 46"/>
          <p:cNvSpPr/>
          <p:nvPr>
            <p:custDataLst>
              <p:tags r:id="rId19"/>
            </p:custDataLst>
          </p:nvPr>
        </p:nvSpPr>
        <p:spPr bwMode="auto">
          <a:xfrm>
            <a:off x="44783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76BB5F07-B0D3-4542-B317-4F28FEEDE5BD}" type="datetime'''''''''''''''''''''''''''2''0''''0''''''''''''''''8'''''''''">
              <a:rPr lang="en-US" sz="1400">
                <a:solidFill>
                  <a:schemeClr val="tx1"/>
                </a:solidFill>
                <a:sym typeface="+mn-lt"/>
              </a:rPr>
              <a:pPr algn="ctr"/>
              <a:t>2008</a:t>
            </a:fld>
            <a:endParaRPr lang="de-DE" sz="1400">
              <a:solidFill>
                <a:schemeClr val="tx1"/>
              </a:solidFill>
              <a:sym typeface="+mn-lt"/>
            </a:endParaRPr>
          </a:p>
        </p:txBody>
      </p:sp>
      <p:sp>
        <p:nvSpPr>
          <p:cNvPr id="26" name="Rechteck 25"/>
          <p:cNvSpPr/>
          <p:nvPr>
            <p:custDataLst>
              <p:tags r:id="rId20"/>
            </p:custDataLst>
          </p:nvPr>
        </p:nvSpPr>
        <p:spPr bwMode="gray">
          <a:xfrm>
            <a:off x="4606925" y="2889250"/>
            <a:ext cx="149225" cy="212725"/>
          </a:xfrm>
          <a:prstGeom prst="rect">
            <a:avLst/>
          </a:prstGeom>
          <a:solidFill>
            <a:schemeClr val="folHlink"/>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2D2096C7-4829-4D38-A7BD-E387791EFA90}" type="datetime'''3'''''''''''''''''''''">
              <a:rPr lang="en-US" sz="1400">
                <a:solidFill>
                  <a:schemeClr val="tx1"/>
                </a:solidFill>
                <a:latin typeface="Arial"/>
                <a:cs typeface="Arial"/>
                <a:sym typeface="Arial"/>
              </a:rPr>
              <a:pPr algn="ctr"/>
              <a:t>3</a:t>
            </a:fld>
            <a:endParaRPr lang="de-DE" sz="1400">
              <a:solidFill>
                <a:schemeClr val="tx1"/>
              </a:solidFill>
              <a:latin typeface="Arial"/>
              <a:cs typeface="Arial"/>
              <a:sym typeface="Arial"/>
            </a:endParaRPr>
          </a:p>
        </p:txBody>
      </p:sp>
      <p:sp>
        <p:nvSpPr>
          <p:cNvPr id="46" name="Rechteck 45"/>
          <p:cNvSpPr/>
          <p:nvPr>
            <p:custDataLst>
              <p:tags r:id="rId21"/>
            </p:custDataLst>
          </p:nvPr>
        </p:nvSpPr>
        <p:spPr bwMode="auto">
          <a:xfrm>
            <a:off x="36401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656AC6F-3F77-4754-97DD-5E0DC5F310E8}" type="datetime'''''2''''''''''''''''''''''''''''''''''''''''0''0''''''''7'">
              <a:rPr lang="en-US" sz="1400">
                <a:solidFill>
                  <a:schemeClr val="tx1"/>
                </a:solidFill>
                <a:sym typeface="+mn-lt"/>
              </a:rPr>
              <a:pPr algn="ctr"/>
              <a:t>2007</a:t>
            </a:fld>
            <a:endParaRPr lang="de-DE" sz="1400">
              <a:solidFill>
                <a:schemeClr val="tx1"/>
              </a:solidFill>
              <a:sym typeface="+mn-lt"/>
            </a:endParaRPr>
          </a:p>
        </p:txBody>
      </p:sp>
      <p:sp>
        <p:nvSpPr>
          <p:cNvPr id="45" name="Rechteck 44"/>
          <p:cNvSpPr/>
          <p:nvPr>
            <p:custDataLst>
              <p:tags r:id="rId22"/>
            </p:custDataLst>
          </p:nvPr>
        </p:nvSpPr>
        <p:spPr bwMode="auto">
          <a:xfrm>
            <a:off x="28019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7DE2E4DC-2AD8-440D-9E1A-62EA7CCD9AB2}" type="datetime'''''''''''2''''''''''''0''''''''''''0''''''''6'''''''''''''">
              <a:rPr lang="en-US" sz="1400">
                <a:solidFill>
                  <a:schemeClr val="tx1"/>
                </a:solidFill>
                <a:sym typeface="+mn-lt"/>
              </a:rPr>
              <a:pPr algn="ctr"/>
              <a:t>2006</a:t>
            </a:fld>
            <a:endParaRPr lang="de-DE" sz="1400">
              <a:solidFill>
                <a:schemeClr val="tx1"/>
              </a:solidFill>
              <a:sym typeface="+mn-lt"/>
            </a:endParaRPr>
          </a:p>
        </p:txBody>
      </p:sp>
      <p:sp>
        <p:nvSpPr>
          <p:cNvPr id="44" name="Rechteck 43"/>
          <p:cNvSpPr/>
          <p:nvPr>
            <p:custDataLst>
              <p:tags r:id="rId23"/>
            </p:custDataLst>
          </p:nvPr>
        </p:nvSpPr>
        <p:spPr bwMode="auto">
          <a:xfrm>
            <a:off x="19637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0FD651D-8488-4CA7-93FE-061201CF750F}" type="datetime'''''''''2''''''''0''''''''''''''''''''''''''0''''''''''''5'">
              <a:rPr lang="en-US" sz="1400">
                <a:solidFill>
                  <a:schemeClr val="tx1"/>
                </a:solidFill>
                <a:sym typeface="+mn-lt"/>
              </a:rPr>
              <a:pPr algn="ctr"/>
              <a:t>2005</a:t>
            </a:fld>
            <a:endParaRPr lang="de-DE" sz="1400">
              <a:solidFill>
                <a:schemeClr val="tx1"/>
              </a:solidFill>
              <a:sym typeface="+mn-lt"/>
            </a:endParaRPr>
          </a:p>
        </p:txBody>
      </p:sp>
      <p:sp>
        <p:nvSpPr>
          <p:cNvPr id="36" name="Rechteck 35"/>
          <p:cNvSpPr/>
          <p:nvPr>
            <p:custDataLst>
              <p:tags r:id="rId24"/>
            </p:custDataLst>
          </p:nvPr>
        </p:nvSpPr>
        <p:spPr bwMode="auto">
          <a:xfrm>
            <a:off x="4191000" y="1801813"/>
            <a:ext cx="250825" cy="187325"/>
          </a:xfrm>
          <a:prstGeom prst="rect">
            <a:avLst/>
          </a:prstGeom>
          <a:solidFill>
            <a:schemeClr val="fo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custDataLst>
              <p:tags r:id="rId25"/>
            </p:custDataLst>
          </p:nvPr>
        </p:nvSpPr>
        <p:spPr bwMode="auto">
          <a:xfrm>
            <a:off x="4191000" y="2065338"/>
            <a:ext cx="250825" cy="187325"/>
          </a:xfrm>
          <a:prstGeom prst="rect">
            <a:avLst/>
          </a:prstGeom>
          <a:solidFill>
            <a:schemeClr val="hlink"/>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custDataLst>
              <p:tags r:id="rId26"/>
            </p:custDataLst>
          </p:nvPr>
        </p:nvSpPr>
        <p:spPr bwMode="auto">
          <a:xfrm>
            <a:off x="4492625" y="1797050"/>
            <a:ext cx="17748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F3EBADBE-7089-4B4E-8560-94A66D215131}" type="datetime'''''M''''iddle'' E''ast'' ''a''nd'' ''A''f''r''ic''''''''''a'">
              <a:rPr lang="en-US" sz="1400">
                <a:solidFill>
                  <a:schemeClr val="tx1"/>
                </a:solidFill>
              </a:rPr>
              <a:pPr/>
              <a:t>Middle East and Africa</a:t>
            </a:fld>
            <a:endParaRPr lang="de-DE" sz="1400">
              <a:solidFill>
                <a:schemeClr val="tx1"/>
              </a:solidFill>
              <a:sym typeface="+mn-lt"/>
            </a:endParaRPr>
          </a:p>
        </p:txBody>
      </p:sp>
      <p:sp>
        <p:nvSpPr>
          <p:cNvPr id="8" name="Rechteck 7"/>
          <p:cNvSpPr/>
          <p:nvPr>
            <p:custDataLst>
              <p:tags r:id="rId27"/>
            </p:custDataLst>
          </p:nvPr>
        </p:nvSpPr>
        <p:spPr bwMode="auto">
          <a:xfrm>
            <a:off x="4492625" y="2060575"/>
            <a:ext cx="10747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EF46C14B-056C-4A14-9061-9E1FE67189AA}" type="datetime'''''R''''es''t'''' ''''''o''f Wor''''''''''''''l''''''d'''''">
              <a:rPr lang="en-US" sz="1400">
                <a:solidFill>
                  <a:schemeClr val="tx1"/>
                </a:solidFill>
              </a:rPr>
              <a:pPr/>
              <a:t>Rest of World</a:t>
            </a:fld>
            <a:endParaRPr lang="de-DE" sz="1400">
              <a:solidFill>
                <a:schemeClr val="tx1"/>
              </a:solidFill>
              <a:latin typeface="Arial"/>
              <a:cs typeface="Arial"/>
              <a:sym typeface="Arial"/>
            </a:endParaRPr>
          </a:p>
        </p:txBody>
      </p:sp>
      <p:sp>
        <p:nvSpPr>
          <p:cNvPr id="43" name="Text Box 28"/>
          <p:cNvSpPr txBox="1">
            <a:spLocks noChangeArrowheads="1"/>
          </p:cNvSpPr>
          <p:nvPr/>
        </p:nvSpPr>
        <p:spPr bwMode="auto">
          <a:xfrm>
            <a:off x="304800" y="6318350"/>
            <a:ext cx="4076437" cy="153888"/>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dirty="0" smtClean="0">
                <a:cs typeface="Arial" charset="0"/>
              </a:rPr>
              <a:t>Source: UNEP Global Trends in Renewable Energy Investments (2013).</a:t>
            </a:r>
            <a:endParaRPr lang="en-US" sz="1000" dirty="0">
              <a:cs typeface="Arial" charset="0"/>
            </a:endParaRPr>
          </a:p>
        </p:txBody>
      </p:sp>
    </p:spTree>
    <p:extLst>
      <p:ext uri="{BB962C8B-B14F-4D97-AF65-F5344CB8AC3E}">
        <p14:creationId xmlns:p14="http://schemas.microsoft.com/office/powerpoint/2010/main" val="3525890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8097002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34" name="think-cell Folie" r:id="rId29" imgW="360" imgH="360" progId="">
                  <p:embed/>
                </p:oleObj>
              </mc:Choice>
              <mc:Fallback>
                <p:oleObj name="think-cell Folie" r:id="rId29" imgW="360" imgH="360" progId="">
                  <p:embed/>
                  <p:pic>
                    <p:nvPicPr>
                      <p:cNvPr id="0" name="Picture 2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de-DE" sz="1400">
              <a:sym typeface="+mn-lt"/>
            </a:endParaRPr>
          </a:p>
        </p:txBody>
      </p:sp>
      <p:sp>
        <p:nvSpPr>
          <p:cNvPr id="18" name="Line 7"/>
          <p:cNvSpPr>
            <a:spLocks noChangeShapeType="1"/>
          </p:cNvSpPr>
          <p:nvPr/>
        </p:nvSpPr>
        <p:spPr bwMode="auto">
          <a:xfrm>
            <a:off x="900432" y="789409"/>
            <a:ext cx="7560000" cy="0"/>
          </a:xfrm>
          <a:prstGeom prst="line">
            <a:avLst/>
          </a:prstGeom>
          <a:noFill/>
          <a:ln w="19050">
            <a:solidFill>
              <a:schemeClr val="accent1"/>
            </a:solidFill>
            <a:round/>
            <a:headEnd/>
            <a:tailEnd/>
          </a:ln>
          <a:effectLst/>
        </p:spPr>
        <p:txBody>
          <a:bodyPr wrap="none" lIns="0" tIns="0" rIns="0" bIns="0" anchor="ctr"/>
          <a:lstStyle/>
          <a:p>
            <a:endParaRPr lang="de-DE"/>
          </a:p>
        </p:txBody>
      </p:sp>
      <p:sp>
        <p:nvSpPr>
          <p:cNvPr id="19" name="Text Box 10"/>
          <p:cNvSpPr txBox="1">
            <a:spLocks noChangeArrowheads="1"/>
          </p:cNvSpPr>
          <p:nvPr/>
        </p:nvSpPr>
        <p:spPr bwMode="auto">
          <a:xfrm>
            <a:off x="900432" y="476672"/>
            <a:ext cx="7199960" cy="338554"/>
          </a:xfrm>
          <a:prstGeom prst="rect">
            <a:avLst/>
          </a:prstGeom>
          <a:noFill/>
          <a:ln w="9525" algn="ctr">
            <a:noFill/>
            <a:miter lim="800000"/>
            <a:headEnd/>
            <a:tailEnd/>
          </a:ln>
          <a:effectLst/>
        </p:spPr>
        <p:txBody>
          <a:bodyPr wrap="square" lIns="0" tIns="0" rIns="0" bIns="0">
            <a:spAutoFit/>
          </a:bodyPr>
          <a:lstStyle/>
          <a:p>
            <a:pPr>
              <a:spcBef>
                <a:spcPct val="50000"/>
              </a:spcBef>
            </a:pPr>
            <a:r>
              <a:rPr lang="en-US" sz="2200" b="1" dirty="0" smtClean="0"/>
              <a:t>Trends in Wind Installed Capacity</a:t>
            </a:r>
            <a:endParaRPr lang="en-US" sz="2200" b="1" dirty="0"/>
          </a:p>
        </p:txBody>
      </p:sp>
      <p:graphicFrame>
        <p:nvGraphicFramePr>
          <p:cNvPr id="2" name="Objekt 1"/>
          <p:cNvGraphicFramePr>
            <a:graphicFrameLocks/>
          </p:cNvGraphicFramePr>
          <p:nvPr>
            <p:custDataLst>
              <p:tags r:id="rId4"/>
            </p:custDataLst>
            <p:extLst>
              <p:ext uri="{D42A27DB-BD31-4B8C-83A1-F6EECF244321}">
                <p14:modId xmlns:p14="http://schemas.microsoft.com/office/powerpoint/2010/main" val="1631139973"/>
              </p:ext>
            </p:extLst>
          </p:nvPr>
        </p:nvGraphicFramePr>
        <p:xfrm>
          <a:off x="723899" y="1638300"/>
          <a:ext cx="7400976" cy="3067185"/>
        </p:xfrm>
        <a:graphic>
          <a:graphicData uri="http://schemas.openxmlformats.org/presentationml/2006/ole">
            <mc:AlternateContent xmlns:mc="http://schemas.openxmlformats.org/markup-compatibility/2006">
              <mc:Choice xmlns:v="urn:schemas-microsoft-com:vml" Requires="v">
                <p:oleObj spid="_x0000_s68635" name="Diagramm" r:id="rId31" imgW="7400976" imgH="3067185" progId="MSGraph.Chart.8">
                  <p:embed followColorScheme="full"/>
                </p:oleObj>
              </mc:Choice>
              <mc:Fallback>
                <p:oleObj name="Diagramm" r:id="rId31" imgW="7400976" imgH="3067185" progId="MSGraph.Chart.8">
                  <p:embed followColorScheme="full"/>
                  <p:pic>
                    <p:nvPicPr>
                      <p:cNvPr id="0" name="Picture 23"/>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3899" y="1638300"/>
                        <a:ext cx="7400976" cy="3067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hteck 22"/>
          <p:cNvSpPr/>
          <p:nvPr>
            <p:custDataLst>
              <p:tags r:id="rId5"/>
            </p:custDataLst>
          </p:nvPr>
        </p:nvSpPr>
        <p:spPr bwMode="auto">
          <a:xfrm>
            <a:off x="755015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BC45475-4D50-4FE9-88FF-739FF9302058}" type="datetime'''''''20''''''''''''''''''''''''''''''''''''''''''1''''''2'">
              <a:rPr lang="en-US" sz="1400">
                <a:solidFill>
                  <a:schemeClr val="tx1"/>
                </a:solidFill>
              </a:rPr>
              <a:pPr algn="ctr"/>
              <a:t>2012</a:t>
            </a:fld>
            <a:endParaRPr lang="de-DE" sz="1400">
              <a:solidFill>
                <a:schemeClr val="tx1"/>
              </a:solidFill>
              <a:latin typeface="Arial"/>
              <a:cs typeface="Arial"/>
              <a:sym typeface="Arial"/>
            </a:endParaRPr>
          </a:p>
        </p:txBody>
      </p:sp>
      <p:sp>
        <p:nvSpPr>
          <p:cNvPr id="24" name="Rechteck 23"/>
          <p:cNvSpPr/>
          <p:nvPr>
            <p:custDataLst>
              <p:tags r:id="rId6"/>
            </p:custDataLst>
          </p:nvPr>
        </p:nvSpPr>
        <p:spPr bwMode="auto">
          <a:xfrm>
            <a:off x="6454775"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31F2B7F-EBB9-4E61-94A1-704D7975D1FD}" type="datetime'''''''''2''''''''''''''''''''''''''''0''''1''''''''0'''''''''">
              <a:rPr lang="en-US" sz="1400">
                <a:solidFill>
                  <a:schemeClr val="tx1"/>
                </a:solidFill>
                <a:latin typeface="Arial"/>
                <a:cs typeface="Arial"/>
                <a:sym typeface="Arial"/>
              </a:rPr>
              <a:pPr algn="ctr"/>
              <a:t>2010</a:t>
            </a:fld>
            <a:endParaRPr lang="de-DE" sz="1400">
              <a:solidFill>
                <a:schemeClr val="tx1"/>
              </a:solidFill>
              <a:latin typeface="Arial"/>
              <a:cs typeface="Arial"/>
              <a:sym typeface="Arial"/>
            </a:endParaRPr>
          </a:p>
        </p:txBody>
      </p:sp>
      <p:sp>
        <p:nvSpPr>
          <p:cNvPr id="25" name="Rechteck 24"/>
          <p:cNvSpPr/>
          <p:nvPr>
            <p:custDataLst>
              <p:tags r:id="rId7"/>
            </p:custDataLst>
          </p:nvPr>
        </p:nvSpPr>
        <p:spPr bwMode="auto">
          <a:xfrm>
            <a:off x="7002463"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0F75F21-38E3-42B4-9061-C815A2B8AEC8}" type="datetime'''''''''''''''''''''2''0''1''1'''''''''''''''''">
              <a:rPr lang="en-US" sz="1400">
                <a:solidFill>
                  <a:schemeClr val="tx1"/>
                </a:solidFill>
                <a:latin typeface="Arial"/>
                <a:cs typeface="Arial"/>
                <a:sym typeface="Arial"/>
              </a:rPr>
              <a:pPr algn="ctr"/>
              <a:t>2011</a:t>
            </a:fld>
            <a:endParaRPr lang="de-DE" sz="1400">
              <a:solidFill>
                <a:schemeClr val="tx1"/>
              </a:solidFill>
              <a:latin typeface="Arial"/>
              <a:cs typeface="Arial"/>
              <a:sym typeface="Arial"/>
            </a:endParaRPr>
          </a:p>
        </p:txBody>
      </p:sp>
      <p:sp useBgFill="1">
        <p:nvSpPr>
          <p:cNvPr id="30" name="Rechteck 29"/>
          <p:cNvSpPr/>
          <p:nvPr>
            <p:custDataLst>
              <p:tags r:id="rId8"/>
            </p:custDataLst>
          </p:nvPr>
        </p:nvSpPr>
        <p:spPr bwMode="gray">
          <a:xfrm>
            <a:off x="6861175" y="3375025"/>
            <a:ext cx="690563" cy="212725"/>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75EDF74D-70EB-4B2C-B966-669CFD3381B0}" type="datetime'''23''''''7''''''''.''''''''''''''''''''''''11''''''6'''''''''">
              <a:rPr lang="en-US" sz="1400">
                <a:solidFill>
                  <a:schemeClr val="tx1"/>
                </a:solidFill>
                <a:sym typeface="+mn-lt"/>
              </a:rPr>
              <a:pPr algn="ctr"/>
              <a:t>237.116</a:t>
            </a:fld>
            <a:endParaRPr lang="de-DE" sz="1400">
              <a:solidFill>
                <a:schemeClr val="tx1"/>
              </a:solidFill>
              <a:sym typeface="+mn-lt"/>
            </a:endParaRPr>
          </a:p>
        </p:txBody>
      </p:sp>
      <p:sp>
        <p:nvSpPr>
          <p:cNvPr id="41" name="Rechteck 40"/>
          <p:cNvSpPr/>
          <p:nvPr>
            <p:custDataLst>
              <p:tags r:id="rId9"/>
            </p:custDataLst>
          </p:nvPr>
        </p:nvSpPr>
        <p:spPr bwMode="gray">
          <a:xfrm>
            <a:off x="7032625" y="2241550"/>
            <a:ext cx="346075" cy="212725"/>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DDC0C68A-4417-4CCA-B789-46DF401525FB}" type="datetime'''''''''9''''''''1''''''''''''''''''''''''''''''''''''9'''''">
              <a:rPr lang="en-US" sz="1400">
                <a:solidFill>
                  <a:schemeClr val="tx1"/>
                </a:solidFill>
                <a:latin typeface="Arial"/>
                <a:cs typeface="Arial"/>
                <a:sym typeface="Arial"/>
              </a:rPr>
              <a:pPr algn="ctr"/>
              <a:t>919</a:t>
            </a:fld>
            <a:endParaRPr lang="de-DE" sz="1400">
              <a:solidFill>
                <a:schemeClr val="tx1"/>
              </a:solidFill>
              <a:latin typeface="Arial"/>
              <a:cs typeface="Arial"/>
              <a:sym typeface="Arial"/>
            </a:endParaRPr>
          </a:p>
        </p:txBody>
      </p:sp>
      <p:sp>
        <p:nvSpPr>
          <p:cNvPr id="39" name="Rechteck 38"/>
          <p:cNvSpPr/>
          <p:nvPr>
            <p:custDataLst>
              <p:tags r:id="rId10"/>
            </p:custDataLst>
          </p:nvPr>
        </p:nvSpPr>
        <p:spPr bwMode="auto">
          <a:xfrm>
            <a:off x="757238" y="1393825"/>
            <a:ext cx="3159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r>
              <a:rPr lang="en-US" sz="1400" dirty="0" smtClean="0">
                <a:solidFill>
                  <a:schemeClr val="tx1"/>
                </a:solidFill>
                <a:sym typeface="+mn-lt"/>
              </a:rPr>
              <a:t>MW</a:t>
            </a:r>
            <a:endParaRPr lang="de-DE" sz="1400" dirty="0">
              <a:solidFill>
                <a:schemeClr val="tx1"/>
              </a:solidFill>
              <a:sym typeface="+mn-lt"/>
            </a:endParaRPr>
          </a:p>
        </p:txBody>
      </p:sp>
      <p:sp>
        <p:nvSpPr>
          <p:cNvPr id="15" name="Rechteck 14"/>
          <p:cNvSpPr/>
          <p:nvPr>
            <p:custDataLst>
              <p:tags r:id="rId11"/>
            </p:custDataLst>
          </p:nvPr>
        </p:nvSpPr>
        <p:spPr bwMode="auto">
          <a:xfrm>
            <a:off x="316865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7110138D-A898-4C32-B08B-5D2740C5CE70}" type="datetime'''''''''''''''''20''0''''''''''''''''''''''''4'''''''''''''''">
              <a:rPr lang="en-US" sz="1400">
                <a:solidFill>
                  <a:schemeClr val="tx1"/>
                </a:solidFill>
                <a:latin typeface="Arial"/>
                <a:cs typeface="Arial"/>
                <a:sym typeface="Arial"/>
              </a:rPr>
              <a:pPr algn="ctr"/>
              <a:t>2004</a:t>
            </a:fld>
            <a:endParaRPr lang="de-DE" sz="1400">
              <a:solidFill>
                <a:schemeClr val="tx1"/>
              </a:solidFill>
              <a:latin typeface="Arial"/>
              <a:cs typeface="Arial"/>
              <a:sym typeface="Arial"/>
            </a:endParaRPr>
          </a:p>
        </p:txBody>
      </p:sp>
      <p:sp>
        <p:nvSpPr>
          <p:cNvPr id="16" name="Rechteck 15"/>
          <p:cNvSpPr/>
          <p:nvPr>
            <p:custDataLst>
              <p:tags r:id="rId12"/>
            </p:custDataLst>
          </p:nvPr>
        </p:nvSpPr>
        <p:spPr bwMode="auto">
          <a:xfrm>
            <a:off x="37163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2FC8F74-EDF7-4692-AFB5-EA3DD57A485C}" type="datetime'''''''''2''''''''0''''''''''''''''''''''''''0''''''''''''5'">
              <a:rPr lang="en-US" sz="1400">
                <a:solidFill>
                  <a:schemeClr val="tx1"/>
                </a:solidFill>
                <a:latin typeface="Arial"/>
                <a:cs typeface="Arial"/>
                <a:sym typeface="Arial"/>
              </a:rPr>
              <a:pPr algn="ctr"/>
              <a:t>2005</a:t>
            </a:fld>
            <a:endParaRPr lang="de-DE" sz="1400">
              <a:solidFill>
                <a:schemeClr val="tx1"/>
              </a:solidFill>
              <a:latin typeface="Arial"/>
              <a:cs typeface="Arial"/>
              <a:sym typeface="Arial"/>
            </a:endParaRPr>
          </a:p>
        </p:txBody>
      </p:sp>
      <p:sp>
        <p:nvSpPr>
          <p:cNvPr id="17" name="Rechteck 16"/>
          <p:cNvSpPr/>
          <p:nvPr>
            <p:custDataLst>
              <p:tags r:id="rId13"/>
            </p:custDataLst>
          </p:nvPr>
        </p:nvSpPr>
        <p:spPr bwMode="auto">
          <a:xfrm>
            <a:off x="4264025"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B0943C30-DD14-4566-899E-44BD99BE9F16}" type="datetime'''''''''''2''''''''''''0''''''''''''0''''''''6'''''''''''''">
              <a:rPr lang="en-US" sz="1400">
                <a:solidFill>
                  <a:schemeClr val="tx1"/>
                </a:solidFill>
                <a:latin typeface="Arial"/>
                <a:cs typeface="Arial"/>
                <a:sym typeface="Arial"/>
              </a:rPr>
              <a:pPr algn="ctr"/>
              <a:t>2006</a:t>
            </a:fld>
            <a:endParaRPr lang="de-DE" sz="1400">
              <a:solidFill>
                <a:schemeClr val="tx1"/>
              </a:solidFill>
              <a:latin typeface="Arial"/>
              <a:cs typeface="Arial"/>
              <a:sym typeface="Arial"/>
            </a:endParaRPr>
          </a:p>
        </p:txBody>
      </p:sp>
      <p:sp>
        <p:nvSpPr>
          <p:cNvPr id="20" name="Rechteck 19"/>
          <p:cNvSpPr/>
          <p:nvPr>
            <p:custDataLst>
              <p:tags r:id="rId14"/>
            </p:custDataLst>
          </p:nvPr>
        </p:nvSpPr>
        <p:spPr bwMode="auto">
          <a:xfrm>
            <a:off x="4811713"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3F728590-1A31-4D86-82A8-BE191C5F0817}" type="datetime'''''2''''''''''''''''''''''''''''''''''''''''0''0''''''''7'">
              <a:rPr lang="en-US" sz="1400">
                <a:solidFill>
                  <a:schemeClr val="tx1"/>
                </a:solidFill>
                <a:latin typeface="Arial"/>
                <a:cs typeface="Arial"/>
                <a:sym typeface="Arial"/>
              </a:rPr>
              <a:pPr algn="ctr"/>
              <a:t>2007</a:t>
            </a:fld>
            <a:endParaRPr lang="de-DE" sz="1400">
              <a:solidFill>
                <a:schemeClr val="tx1"/>
              </a:solidFill>
              <a:latin typeface="Arial"/>
              <a:cs typeface="Arial"/>
              <a:sym typeface="Arial"/>
            </a:endParaRPr>
          </a:p>
        </p:txBody>
      </p:sp>
      <p:sp>
        <p:nvSpPr>
          <p:cNvPr id="21" name="Rechteck 20"/>
          <p:cNvSpPr/>
          <p:nvPr>
            <p:custDataLst>
              <p:tags r:id="rId15"/>
            </p:custDataLst>
          </p:nvPr>
        </p:nvSpPr>
        <p:spPr bwMode="auto">
          <a:xfrm>
            <a:off x="535940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3E101DDC-542C-4D83-A436-09A0AA1641B0}" type="datetime'''''''''''''''''''''''''''2''0''''0''''''''''''''''8'''''''''">
              <a:rPr lang="en-US" sz="1400">
                <a:solidFill>
                  <a:schemeClr val="tx1"/>
                </a:solidFill>
                <a:latin typeface="Arial"/>
                <a:cs typeface="Arial"/>
                <a:sym typeface="Arial"/>
              </a:rPr>
              <a:pPr algn="ctr"/>
              <a:t>2008</a:t>
            </a:fld>
            <a:endParaRPr lang="de-DE" sz="1400">
              <a:solidFill>
                <a:schemeClr val="tx1"/>
              </a:solidFill>
              <a:latin typeface="Arial"/>
              <a:cs typeface="Arial"/>
              <a:sym typeface="Arial"/>
            </a:endParaRPr>
          </a:p>
        </p:txBody>
      </p:sp>
      <p:sp>
        <p:nvSpPr>
          <p:cNvPr id="22" name="Rechteck 21"/>
          <p:cNvSpPr/>
          <p:nvPr>
            <p:custDataLst>
              <p:tags r:id="rId16"/>
            </p:custDataLst>
          </p:nvPr>
        </p:nvSpPr>
        <p:spPr bwMode="auto">
          <a:xfrm>
            <a:off x="590708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BE7ACC3-18BE-459A-BADC-E2AF421BD639}" type="datetime'''''''''''''''''''''2''''0''''''''''0''''9'''''''''''''''''">
              <a:rPr lang="en-US" sz="1400">
                <a:solidFill>
                  <a:schemeClr val="tx1"/>
                </a:solidFill>
                <a:latin typeface="Arial"/>
                <a:cs typeface="Arial"/>
                <a:sym typeface="Arial"/>
              </a:rPr>
              <a:pPr algn="ctr"/>
              <a:t>2009</a:t>
            </a:fld>
            <a:endParaRPr lang="de-DE" sz="1400">
              <a:solidFill>
                <a:schemeClr val="tx1"/>
              </a:solidFill>
              <a:latin typeface="Arial"/>
              <a:cs typeface="Arial"/>
              <a:sym typeface="Arial"/>
            </a:endParaRPr>
          </a:p>
        </p:txBody>
      </p:sp>
      <p:sp>
        <p:nvSpPr>
          <p:cNvPr id="3" name="Rechteck 2"/>
          <p:cNvSpPr/>
          <p:nvPr>
            <p:custDataLst>
              <p:tags r:id="rId17"/>
            </p:custDataLst>
          </p:nvPr>
        </p:nvSpPr>
        <p:spPr bwMode="auto">
          <a:xfrm>
            <a:off x="97790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F3459F88-2D86-45AF-A559-415CB1F5BAB8}" type="datetime'''20''''''''''''''''''''''''0''''''''''0'''''''''''''''''''''">
              <a:rPr lang="en-US" sz="1400">
                <a:solidFill>
                  <a:schemeClr val="tx1"/>
                </a:solidFill>
              </a:rPr>
              <a:pPr algn="ctr"/>
              <a:t>2000</a:t>
            </a:fld>
            <a:endParaRPr lang="de-DE" sz="1400">
              <a:solidFill>
                <a:schemeClr val="tx1"/>
              </a:solidFill>
              <a:sym typeface="+mn-lt"/>
            </a:endParaRPr>
          </a:p>
        </p:txBody>
      </p:sp>
      <p:sp>
        <p:nvSpPr>
          <p:cNvPr id="4" name="Rechteck 3"/>
          <p:cNvSpPr/>
          <p:nvPr>
            <p:custDataLst>
              <p:tags r:id="rId18"/>
            </p:custDataLst>
          </p:nvPr>
        </p:nvSpPr>
        <p:spPr bwMode="auto">
          <a:xfrm>
            <a:off x="152558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D5BC1075-9798-4ACB-AC35-1D89FE8B1DBA}" type="datetime'''''''''''2''''''''''''''''''0''''''''''''''''''0''1'''''">
              <a:rPr lang="en-US" sz="1400">
                <a:solidFill>
                  <a:schemeClr val="tx1"/>
                </a:solidFill>
              </a:rPr>
              <a:pPr algn="ctr"/>
              <a:t>2001</a:t>
            </a:fld>
            <a:endParaRPr lang="de-DE" sz="1400">
              <a:solidFill>
                <a:schemeClr val="tx1"/>
              </a:solidFill>
              <a:sym typeface="+mn-lt"/>
            </a:endParaRPr>
          </a:p>
        </p:txBody>
      </p:sp>
      <p:sp>
        <p:nvSpPr>
          <p:cNvPr id="5" name="Rechteck 4"/>
          <p:cNvSpPr/>
          <p:nvPr>
            <p:custDataLst>
              <p:tags r:id="rId19"/>
            </p:custDataLst>
          </p:nvPr>
        </p:nvSpPr>
        <p:spPr bwMode="auto">
          <a:xfrm>
            <a:off x="2073275"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1C21CD8B-8268-4401-9DB0-A0E36774DFC4}" type="datetime'''''''''''''''''''2''''''''''''0''''''''''''''''02'">
              <a:rPr lang="en-US" sz="1400">
                <a:solidFill>
                  <a:schemeClr val="tx1"/>
                </a:solidFill>
              </a:rPr>
              <a:pPr algn="ctr"/>
              <a:t>2002</a:t>
            </a:fld>
            <a:endParaRPr lang="de-DE" sz="1400">
              <a:solidFill>
                <a:schemeClr val="tx1"/>
              </a:solidFill>
              <a:sym typeface="+mn-lt"/>
            </a:endParaRPr>
          </a:p>
        </p:txBody>
      </p:sp>
      <p:sp>
        <p:nvSpPr>
          <p:cNvPr id="14" name="Rechteck 13"/>
          <p:cNvSpPr/>
          <p:nvPr>
            <p:custDataLst>
              <p:tags r:id="rId20"/>
            </p:custDataLst>
          </p:nvPr>
        </p:nvSpPr>
        <p:spPr bwMode="auto">
          <a:xfrm>
            <a:off x="2620963"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C06D44A7-E7F5-4E8B-89D2-464D4601119E}" type="datetime'''20''''''''''''''''''''''''''''''0''''''''''''3'''''''">
              <a:rPr lang="en-US" sz="1400">
                <a:solidFill>
                  <a:schemeClr val="tx1"/>
                </a:solidFill>
                <a:latin typeface="Arial"/>
                <a:cs typeface="Arial"/>
                <a:sym typeface="Arial"/>
              </a:rPr>
              <a:pPr algn="ctr"/>
              <a:t>2003</a:t>
            </a:fld>
            <a:endParaRPr lang="de-DE" sz="1400">
              <a:solidFill>
                <a:schemeClr val="tx1"/>
              </a:solidFill>
              <a:latin typeface="Arial"/>
              <a:cs typeface="Arial"/>
              <a:sym typeface="Arial"/>
            </a:endParaRPr>
          </a:p>
        </p:txBody>
      </p:sp>
      <p:sp useBgFill="1">
        <p:nvSpPr>
          <p:cNvPr id="33" name="Rechteck 32"/>
          <p:cNvSpPr/>
          <p:nvPr>
            <p:custDataLst>
              <p:tags r:id="rId21"/>
            </p:custDataLst>
          </p:nvPr>
        </p:nvSpPr>
        <p:spPr bwMode="gray">
          <a:xfrm>
            <a:off x="7408863" y="3165475"/>
            <a:ext cx="690563" cy="212725"/>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31D21FD6-22A1-4C0B-A61E-E121D2BCABC3}" type="datetime'2''8''''1''''''''''''''''.''''''''''40''''''''9'''''''''''''">
              <a:rPr lang="en-US" sz="1400">
                <a:solidFill>
                  <a:schemeClr val="tx1"/>
                </a:solidFill>
                <a:latin typeface="Arial"/>
                <a:cs typeface="Arial"/>
                <a:sym typeface="Arial"/>
              </a:rPr>
              <a:pPr algn="ctr"/>
              <a:t>281.409</a:t>
            </a:fld>
            <a:endParaRPr lang="de-DE" sz="1400">
              <a:solidFill>
                <a:schemeClr val="tx1"/>
              </a:solidFill>
              <a:latin typeface="Arial"/>
              <a:cs typeface="Arial"/>
              <a:sym typeface="Arial"/>
            </a:endParaRPr>
          </a:p>
        </p:txBody>
      </p:sp>
      <p:sp>
        <p:nvSpPr>
          <p:cNvPr id="42" name="Rechteck 41"/>
          <p:cNvSpPr/>
          <p:nvPr>
            <p:custDataLst>
              <p:tags r:id="rId22"/>
            </p:custDataLst>
          </p:nvPr>
        </p:nvSpPr>
        <p:spPr bwMode="gray">
          <a:xfrm>
            <a:off x="7507288" y="1822450"/>
            <a:ext cx="493713" cy="212725"/>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7B0F0E9A-48D6-4D46-AEA1-9E7E1896612A}" type="datetime'''''1''''.''''''''0''''''''2''''''1'''''''''''''''''''''''''">
              <a:rPr lang="en-US" sz="1400">
                <a:solidFill>
                  <a:schemeClr val="tx1"/>
                </a:solidFill>
                <a:sym typeface="+mn-lt"/>
              </a:rPr>
              <a:pPr algn="ctr"/>
              <a:t>1.021</a:t>
            </a:fld>
            <a:endParaRPr lang="de-DE" sz="1400">
              <a:solidFill>
                <a:schemeClr val="tx1"/>
              </a:solidFill>
              <a:sym typeface="+mn-lt"/>
            </a:endParaRPr>
          </a:p>
        </p:txBody>
      </p:sp>
      <p:sp>
        <p:nvSpPr>
          <p:cNvPr id="37" name="Rechteck 36"/>
          <p:cNvSpPr/>
          <p:nvPr>
            <p:custDataLst>
              <p:tags r:id="rId23"/>
            </p:custDataLst>
          </p:nvPr>
        </p:nvSpPr>
        <p:spPr bwMode="auto">
          <a:xfrm>
            <a:off x="4983163" y="2065338"/>
            <a:ext cx="250825" cy="187325"/>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custDataLst>
              <p:tags r:id="rId24"/>
            </p:custDataLst>
          </p:nvPr>
        </p:nvSpPr>
        <p:spPr bwMode="auto">
          <a:xfrm>
            <a:off x="4983163" y="1801813"/>
            <a:ext cx="250825" cy="187325"/>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custDataLst>
              <p:tags r:id="rId25"/>
            </p:custDataLst>
          </p:nvPr>
        </p:nvSpPr>
        <p:spPr bwMode="auto">
          <a:xfrm>
            <a:off x="5284788" y="1797050"/>
            <a:ext cx="4540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AF9FC0E2-7165-427A-B950-25370BD13498}" type="datetime'''''''''''Af''''''''''r''''''''ic''''''''''a'''''''''''">
              <a:rPr lang="en-US" sz="1400">
                <a:solidFill>
                  <a:schemeClr val="tx1"/>
                </a:solidFill>
              </a:rPr>
              <a:pPr/>
              <a:t>Africa</a:t>
            </a:fld>
            <a:endParaRPr lang="de-DE" sz="1400">
              <a:solidFill>
                <a:schemeClr val="tx1"/>
              </a:solidFill>
              <a:sym typeface="+mn-lt"/>
            </a:endParaRPr>
          </a:p>
        </p:txBody>
      </p:sp>
      <p:sp>
        <p:nvSpPr>
          <p:cNvPr id="8" name="Rechteck 7"/>
          <p:cNvSpPr/>
          <p:nvPr>
            <p:custDataLst>
              <p:tags r:id="rId26"/>
            </p:custDataLst>
          </p:nvPr>
        </p:nvSpPr>
        <p:spPr bwMode="auto">
          <a:xfrm>
            <a:off x="5284788" y="2060575"/>
            <a:ext cx="10747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EF46C14B-056C-4A14-9061-9E1FE67189AA}" type="datetime'''''R''''es''t'''' ''''''o''f Wor''''''''''''''l''''''d'''''">
              <a:rPr lang="en-US" sz="1400">
                <a:solidFill>
                  <a:schemeClr val="tx1"/>
                </a:solidFill>
              </a:rPr>
              <a:pPr/>
              <a:t>Rest of World</a:t>
            </a:fld>
            <a:endParaRPr lang="de-DE" sz="1400">
              <a:solidFill>
                <a:schemeClr val="tx1"/>
              </a:solidFill>
              <a:latin typeface="Arial"/>
              <a:cs typeface="Arial"/>
              <a:sym typeface="Arial"/>
            </a:endParaRPr>
          </a:p>
        </p:txBody>
      </p:sp>
      <p:sp>
        <p:nvSpPr>
          <p:cNvPr id="43" name="Text Box 28"/>
          <p:cNvSpPr txBox="1">
            <a:spLocks noChangeArrowheads="1"/>
          </p:cNvSpPr>
          <p:nvPr/>
        </p:nvSpPr>
        <p:spPr bwMode="auto">
          <a:xfrm>
            <a:off x="304800" y="6318350"/>
            <a:ext cx="2590453" cy="153888"/>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dirty="0" smtClean="0">
                <a:cs typeface="Arial" charset="0"/>
              </a:rPr>
              <a:t>Source: Global Wind Statistics  2012 (GWEC)</a:t>
            </a:r>
            <a:endParaRPr lang="en-US" sz="1000" dirty="0">
              <a:cs typeface="Arial" charset="0"/>
            </a:endParaRPr>
          </a:p>
        </p:txBody>
      </p:sp>
    </p:spTree>
    <p:extLst>
      <p:ext uri="{BB962C8B-B14F-4D97-AF65-F5344CB8AC3E}">
        <p14:creationId xmlns:p14="http://schemas.microsoft.com/office/powerpoint/2010/main" val="1513824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9761739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58" name="think-cell Folie" r:id="rId35" imgW="360" imgH="360" progId="">
                  <p:embed/>
                </p:oleObj>
              </mc:Choice>
              <mc:Fallback>
                <p:oleObj name="think-cell Folie" r:id="rId35" imgW="360" imgH="360" progId="">
                  <p:embed/>
                  <p:pic>
                    <p:nvPicPr>
                      <p:cNvPr id="0" name="Picture 22"/>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de-DE" sz="1400">
              <a:sym typeface="+mn-lt"/>
            </a:endParaRPr>
          </a:p>
        </p:txBody>
      </p:sp>
      <p:sp>
        <p:nvSpPr>
          <p:cNvPr id="18" name="Line 7"/>
          <p:cNvSpPr>
            <a:spLocks noChangeShapeType="1"/>
          </p:cNvSpPr>
          <p:nvPr/>
        </p:nvSpPr>
        <p:spPr bwMode="auto">
          <a:xfrm>
            <a:off x="900432" y="789409"/>
            <a:ext cx="7560000" cy="0"/>
          </a:xfrm>
          <a:prstGeom prst="line">
            <a:avLst/>
          </a:prstGeom>
          <a:noFill/>
          <a:ln w="19050">
            <a:solidFill>
              <a:schemeClr val="accent1"/>
            </a:solidFill>
            <a:round/>
            <a:headEnd/>
            <a:tailEnd/>
          </a:ln>
          <a:effectLst/>
        </p:spPr>
        <p:txBody>
          <a:bodyPr wrap="none" lIns="0" tIns="0" rIns="0" bIns="0" anchor="ctr"/>
          <a:lstStyle/>
          <a:p>
            <a:endParaRPr lang="de-DE"/>
          </a:p>
        </p:txBody>
      </p:sp>
      <p:sp>
        <p:nvSpPr>
          <p:cNvPr id="19" name="Text Box 10"/>
          <p:cNvSpPr txBox="1">
            <a:spLocks noChangeArrowheads="1"/>
          </p:cNvSpPr>
          <p:nvPr/>
        </p:nvSpPr>
        <p:spPr bwMode="auto">
          <a:xfrm>
            <a:off x="900432" y="476672"/>
            <a:ext cx="7199960" cy="338554"/>
          </a:xfrm>
          <a:prstGeom prst="rect">
            <a:avLst/>
          </a:prstGeom>
          <a:noFill/>
          <a:ln w="9525" algn="ctr">
            <a:noFill/>
            <a:miter lim="800000"/>
            <a:headEnd/>
            <a:tailEnd/>
          </a:ln>
          <a:effectLst/>
        </p:spPr>
        <p:txBody>
          <a:bodyPr wrap="square" lIns="0" tIns="0" rIns="0" bIns="0">
            <a:spAutoFit/>
          </a:bodyPr>
          <a:lstStyle/>
          <a:p>
            <a:pPr>
              <a:spcBef>
                <a:spcPct val="50000"/>
              </a:spcBef>
            </a:pPr>
            <a:r>
              <a:rPr lang="en-US" sz="2200" b="1" dirty="0" smtClean="0"/>
              <a:t>Trends in Solar Installed Capacity</a:t>
            </a:r>
            <a:endParaRPr lang="en-US" sz="2200" b="1" dirty="0"/>
          </a:p>
        </p:txBody>
      </p:sp>
      <p:graphicFrame>
        <p:nvGraphicFramePr>
          <p:cNvPr id="2" name="Objekt 1"/>
          <p:cNvGraphicFramePr>
            <a:graphicFrameLocks/>
          </p:cNvGraphicFramePr>
          <p:nvPr>
            <p:custDataLst>
              <p:tags r:id="rId4"/>
            </p:custDataLst>
            <p:extLst>
              <p:ext uri="{D42A27DB-BD31-4B8C-83A1-F6EECF244321}">
                <p14:modId xmlns:p14="http://schemas.microsoft.com/office/powerpoint/2010/main" val="3748350556"/>
              </p:ext>
            </p:extLst>
          </p:nvPr>
        </p:nvGraphicFramePr>
        <p:xfrm>
          <a:off x="723899" y="1638300"/>
          <a:ext cx="7400976" cy="3067185"/>
        </p:xfrm>
        <a:graphic>
          <a:graphicData uri="http://schemas.openxmlformats.org/presentationml/2006/ole">
            <mc:AlternateContent xmlns:mc="http://schemas.openxmlformats.org/markup-compatibility/2006">
              <mc:Choice xmlns:v="urn:schemas-microsoft-com:vml" Requires="v">
                <p:oleObj spid="_x0000_s69659" name="Diagramm" r:id="rId37" imgW="7400976" imgH="3067185" progId="MSGraph.Chart.8">
                  <p:embed followColorScheme="full"/>
                </p:oleObj>
              </mc:Choice>
              <mc:Fallback>
                <p:oleObj name="Diagramm" r:id="rId37" imgW="7400976" imgH="3067185" progId="MSGraph.Chart.8">
                  <p:embed followColorScheme="full"/>
                  <p:pic>
                    <p:nvPicPr>
                      <p:cNvPr id="0" name="Picture 23"/>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23899" y="1638300"/>
                        <a:ext cx="7400976" cy="3067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hteck 22"/>
          <p:cNvSpPr/>
          <p:nvPr>
            <p:custDataLst>
              <p:tags r:id="rId5"/>
            </p:custDataLst>
          </p:nvPr>
        </p:nvSpPr>
        <p:spPr bwMode="auto">
          <a:xfrm>
            <a:off x="755015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BC45475-4D50-4FE9-88FF-739FF9302058}" type="datetime'''''''20''''''''''''''''''''''''''''''''''''''''''1''''''2'">
              <a:rPr lang="en-US" sz="1400">
                <a:solidFill>
                  <a:schemeClr val="tx1"/>
                </a:solidFill>
              </a:rPr>
              <a:pPr algn="ctr"/>
              <a:t>2012</a:t>
            </a:fld>
            <a:endParaRPr lang="de-DE" sz="1400">
              <a:solidFill>
                <a:schemeClr val="tx1"/>
              </a:solidFill>
              <a:latin typeface="Arial"/>
              <a:cs typeface="Arial"/>
              <a:sym typeface="Arial"/>
            </a:endParaRPr>
          </a:p>
        </p:txBody>
      </p:sp>
      <p:sp>
        <p:nvSpPr>
          <p:cNvPr id="39" name="Rechteck 38"/>
          <p:cNvSpPr/>
          <p:nvPr>
            <p:custDataLst>
              <p:tags r:id="rId6"/>
            </p:custDataLst>
          </p:nvPr>
        </p:nvSpPr>
        <p:spPr bwMode="auto">
          <a:xfrm>
            <a:off x="757238" y="1393825"/>
            <a:ext cx="3159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lstStyle/>
          <a:p>
            <a:pPr algn="ctr"/>
            <a:r>
              <a:rPr lang="en-US" sz="1400" dirty="0" smtClean="0">
                <a:solidFill>
                  <a:schemeClr val="tx1"/>
                </a:solidFill>
                <a:sym typeface="+mn-lt"/>
              </a:rPr>
              <a:t>MW</a:t>
            </a:r>
            <a:endParaRPr lang="de-DE" sz="1400" dirty="0">
              <a:solidFill>
                <a:schemeClr val="tx1"/>
              </a:solidFill>
              <a:sym typeface="+mn-lt"/>
            </a:endParaRPr>
          </a:p>
        </p:txBody>
      </p:sp>
      <p:sp useBgFill="1">
        <p:nvSpPr>
          <p:cNvPr id="33" name="Rechteck 32"/>
          <p:cNvSpPr/>
          <p:nvPr>
            <p:custDataLst>
              <p:tags r:id="rId7"/>
            </p:custDataLst>
          </p:nvPr>
        </p:nvSpPr>
        <p:spPr bwMode="gray">
          <a:xfrm>
            <a:off x="7408863" y="3184525"/>
            <a:ext cx="690563" cy="212725"/>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C0FC674C-40A6-49AB-9FD0-F3115C66E10D}" type="datetime'''1''''''''''''''''''0''''''''''''1.''''''''''''5''''''55'''">
              <a:rPr lang="en-US" sz="1400">
                <a:solidFill>
                  <a:schemeClr val="tx1"/>
                </a:solidFill>
              </a:rPr>
              <a:pPr algn="ctr"/>
              <a:t>101.555</a:t>
            </a:fld>
            <a:endParaRPr lang="de-DE" sz="1400">
              <a:solidFill>
                <a:schemeClr val="tx1"/>
              </a:solidFill>
              <a:latin typeface="Arial"/>
              <a:cs typeface="Arial"/>
              <a:sym typeface="Arial"/>
            </a:endParaRPr>
          </a:p>
        </p:txBody>
      </p:sp>
      <p:sp>
        <p:nvSpPr>
          <p:cNvPr id="30" name="Rechteck 29"/>
          <p:cNvSpPr/>
          <p:nvPr>
            <p:custDataLst>
              <p:tags r:id="rId8"/>
            </p:custDataLst>
          </p:nvPr>
        </p:nvSpPr>
        <p:spPr bwMode="gray">
          <a:xfrm>
            <a:off x="6910388" y="3584575"/>
            <a:ext cx="592138" cy="212725"/>
          </a:xfrm>
          <a:prstGeom prst="rect">
            <a:avLst/>
          </a:prstGeom>
          <a:solidFill>
            <a:srgbClr val="FDF22D"/>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EB405464-977A-41FD-8AA3-426046A29391}" type="datetime'''''''7''''''''''''''0.8''''6''''9'''''''''''''''''''">
              <a:rPr lang="en-US" sz="1400">
                <a:solidFill>
                  <a:schemeClr val="tx1"/>
                </a:solidFill>
              </a:rPr>
              <a:pPr algn="ctr"/>
              <a:t>70.869</a:t>
            </a:fld>
            <a:endParaRPr lang="de-DE" sz="1400">
              <a:solidFill>
                <a:schemeClr val="tx1"/>
              </a:solidFill>
              <a:sym typeface="+mn-lt"/>
            </a:endParaRPr>
          </a:p>
        </p:txBody>
      </p:sp>
      <p:sp>
        <p:nvSpPr>
          <p:cNvPr id="25" name="Rechteck 24"/>
          <p:cNvSpPr/>
          <p:nvPr>
            <p:custDataLst>
              <p:tags r:id="rId9"/>
            </p:custDataLst>
          </p:nvPr>
        </p:nvSpPr>
        <p:spPr bwMode="auto">
          <a:xfrm>
            <a:off x="7002463"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0F75F21-38E3-42B4-9061-C815A2B8AEC8}" type="datetime'''''''''''''''''''''2''0''1''1'''''''''''''''''">
              <a:rPr lang="en-US" sz="1400">
                <a:solidFill>
                  <a:schemeClr val="tx1"/>
                </a:solidFill>
                <a:latin typeface="Arial"/>
                <a:cs typeface="Arial"/>
                <a:sym typeface="Arial"/>
              </a:rPr>
              <a:pPr algn="ctr"/>
              <a:t>2011</a:t>
            </a:fld>
            <a:endParaRPr lang="de-DE" sz="1400">
              <a:solidFill>
                <a:schemeClr val="tx1"/>
              </a:solidFill>
              <a:latin typeface="Arial"/>
              <a:cs typeface="Arial"/>
              <a:sym typeface="Arial"/>
            </a:endParaRPr>
          </a:p>
        </p:txBody>
      </p:sp>
      <p:sp>
        <p:nvSpPr>
          <p:cNvPr id="42" name="Rechteck 41"/>
          <p:cNvSpPr/>
          <p:nvPr>
            <p:custDataLst>
              <p:tags r:id="rId10"/>
            </p:custDataLst>
          </p:nvPr>
        </p:nvSpPr>
        <p:spPr bwMode="gray">
          <a:xfrm>
            <a:off x="7580313" y="1855788"/>
            <a:ext cx="346075" cy="212725"/>
          </a:xfrm>
          <a:prstGeom prst="rect">
            <a:avLst/>
          </a:prstGeom>
          <a:solidFill>
            <a:srgbClr val="FDBF0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354F82DE-599A-4EDB-B3AA-57D38EC890FF}" type="datetime'''6''''''''''''''''''''''''''''01'''''''''''''''''''''''''''''">
              <a:rPr lang="en-US" sz="1400">
                <a:solidFill>
                  <a:schemeClr val="tx1"/>
                </a:solidFill>
              </a:rPr>
              <a:pPr algn="ctr"/>
              <a:t>601</a:t>
            </a:fld>
            <a:endParaRPr lang="de-DE" sz="1400">
              <a:solidFill>
                <a:schemeClr val="tx1"/>
              </a:solidFill>
              <a:sym typeface="+mn-lt"/>
            </a:endParaRPr>
          </a:p>
        </p:txBody>
      </p:sp>
      <p:sp>
        <p:nvSpPr>
          <p:cNvPr id="41" name="Rechteck 40"/>
          <p:cNvSpPr/>
          <p:nvPr>
            <p:custDataLst>
              <p:tags r:id="rId11"/>
            </p:custDataLst>
          </p:nvPr>
        </p:nvSpPr>
        <p:spPr bwMode="gray">
          <a:xfrm>
            <a:off x="7032625" y="2660650"/>
            <a:ext cx="346075" cy="212725"/>
          </a:xfrm>
          <a:prstGeom prst="rect">
            <a:avLst/>
          </a:prstGeom>
          <a:solidFill>
            <a:srgbClr val="FDBF0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5E3A5422-9FD8-4823-8AA6-922E5A6BB441}" type="datetime'''''''''''''19''''''''''''''''''''''2'''''''''">
              <a:rPr lang="en-US" sz="1400">
                <a:solidFill>
                  <a:schemeClr val="tx1"/>
                </a:solidFill>
              </a:rPr>
              <a:pPr algn="ctr"/>
              <a:t>192</a:t>
            </a:fld>
            <a:endParaRPr lang="de-DE" sz="1400">
              <a:solidFill>
                <a:schemeClr val="tx1"/>
              </a:solidFill>
              <a:latin typeface="Arial"/>
              <a:cs typeface="Arial"/>
              <a:sym typeface="Arial"/>
            </a:endParaRPr>
          </a:p>
        </p:txBody>
      </p:sp>
      <p:sp>
        <p:nvSpPr>
          <p:cNvPr id="14" name="Rechteck 13"/>
          <p:cNvSpPr/>
          <p:nvPr>
            <p:custDataLst>
              <p:tags r:id="rId12"/>
            </p:custDataLst>
          </p:nvPr>
        </p:nvSpPr>
        <p:spPr bwMode="auto">
          <a:xfrm>
            <a:off x="2620963"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C06D44A7-E7F5-4E8B-89D2-464D4601119E}" type="datetime'''20''''''''''''''''''''''''''''''0''''''''''''3'''''''">
              <a:rPr lang="en-US" sz="1400">
                <a:solidFill>
                  <a:schemeClr val="tx1"/>
                </a:solidFill>
                <a:latin typeface="Arial"/>
                <a:cs typeface="Arial"/>
                <a:sym typeface="Arial"/>
              </a:rPr>
              <a:pPr algn="ctr"/>
              <a:t>2003</a:t>
            </a:fld>
            <a:endParaRPr lang="de-DE" sz="1400">
              <a:solidFill>
                <a:schemeClr val="tx1"/>
              </a:solidFill>
              <a:latin typeface="Arial"/>
              <a:cs typeface="Arial"/>
              <a:sym typeface="Arial"/>
            </a:endParaRPr>
          </a:p>
        </p:txBody>
      </p:sp>
      <p:sp>
        <p:nvSpPr>
          <p:cNvPr id="5" name="Rechteck 4"/>
          <p:cNvSpPr/>
          <p:nvPr>
            <p:custDataLst>
              <p:tags r:id="rId13"/>
            </p:custDataLst>
          </p:nvPr>
        </p:nvSpPr>
        <p:spPr bwMode="auto">
          <a:xfrm>
            <a:off x="2073275"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1C21CD8B-8268-4401-9DB0-A0E36774DFC4}" type="datetime'''''''''''''''''''2''''''''''''0''''''''''''''''02'">
              <a:rPr lang="en-US" sz="1400">
                <a:solidFill>
                  <a:schemeClr val="tx1"/>
                </a:solidFill>
              </a:rPr>
              <a:pPr algn="ctr"/>
              <a:t>2002</a:t>
            </a:fld>
            <a:endParaRPr lang="de-DE" sz="1400">
              <a:solidFill>
                <a:schemeClr val="tx1"/>
              </a:solidFill>
              <a:sym typeface="+mn-lt"/>
            </a:endParaRPr>
          </a:p>
        </p:txBody>
      </p:sp>
      <p:sp>
        <p:nvSpPr>
          <p:cNvPr id="4" name="Rechteck 3"/>
          <p:cNvSpPr/>
          <p:nvPr>
            <p:custDataLst>
              <p:tags r:id="rId14"/>
            </p:custDataLst>
          </p:nvPr>
        </p:nvSpPr>
        <p:spPr bwMode="auto">
          <a:xfrm>
            <a:off x="152558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D5BC1075-9798-4ACB-AC35-1D89FE8B1DBA}" type="datetime'''''''''''2''''''''''''''''''0''''''''''''''''''0''1'''''">
              <a:rPr lang="en-US" sz="1400">
                <a:solidFill>
                  <a:schemeClr val="tx1"/>
                </a:solidFill>
              </a:rPr>
              <a:pPr algn="ctr"/>
              <a:t>2001</a:t>
            </a:fld>
            <a:endParaRPr lang="de-DE" sz="1400">
              <a:solidFill>
                <a:schemeClr val="tx1"/>
              </a:solidFill>
              <a:sym typeface="+mn-lt"/>
            </a:endParaRPr>
          </a:p>
        </p:txBody>
      </p:sp>
      <p:sp>
        <p:nvSpPr>
          <p:cNvPr id="3" name="Rechteck 2"/>
          <p:cNvSpPr/>
          <p:nvPr>
            <p:custDataLst>
              <p:tags r:id="rId15"/>
            </p:custDataLst>
          </p:nvPr>
        </p:nvSpPr>
        <p:spPr bwMode="auto">
          <a:xfrm>
            <a:off x="97790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F3459F88-2D86-45AF-A559-415CB1F5BAB8}" type="datetime'''20''''''''''''''''''''''''0''''''''''0'''''''''''''''''''''">
              <a:rPr lang="en-US" sz="1400">
                <a:solidFill>
                  <a:schemeClr val="tx1"/>
                </a:solidFill>
              </a:rPr>
              <a:pPr algn="ctr"/>
              <a:t>2000</a:t>
            </a:fld>
            <a:endParaRPr lang="de-DE" sz="1400">
              <a:solidFill>
                <a:schemeClr val="tx1"/>
              </a:solidFill>
              <a:sym typeface="+mn-lt"/>
            </a:endParaRPr>
          </a:p>
        </p:txBody>
      </p:sp>
      <p:sp>
        <p:nvSpPr>
          <p:cNvPr id="32" name="Rechteck 31"/>
          <p:cNvSpPr/>
          <p:nvPr>
            <p:custDataLst>
              <p:tags r:id="rId16"/>
            </p:custDataLst>
          </p:nvPr>
        </p:nvSpPr>
        <p:spPr bwMode="gray">
          <a:xfrm>
            <a:off x="3673475" y="4229100"/>
            <a:ext cx="493713"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b"/>
          <a:lstStyle/>
          <a:p>
            <a:pPr algn="ctr"/>
            <a:fld id="{137D6455-3099-4BB3-AFEC-92A9BE7381AC}" type="datetime'''''''''5''''''''.''''''3''''''''''6''''4'''''''''''''''''">
              <a:rPr lang="en-US" sz="1400">
                <a:solidFill>
                  <a:schemeClr val="tx1"/>
                </a:solidFill>
                <a:sym typeface="+mn-lt"/>
              </a:rPr>
              <a:pPr algn="ctr"/>
              <a:t>5.364</a:t>
            </a:fld>
            <a:endParaRPr lang="de-DE" sz="1400">
              <a:solidFill>
                <a:schemeClr val="tx1"/>
              </a:solidFill>
              <a:sym typeface="+mn-lt"/>
            </a:endParaRPr>
          </a:p>
        </p:txBody>
      </p:sp>
      <p:sp useBgFill="1">
        <p:nvSpPr>
          <p:cNvPr id="31" name="Rechteck 30"/>
          <p:cNvSpPr/>
          <p:nvPr>
            <p:custDataLst>
              <p:tags r:id="rId17"/>
            </p:custDataLst>
          </p:nvPr>
        </p:nvSpPr>
        <p:spPr bwMode="gray">
          <a:xfrm>
            <a:off x="6362700" y="3975100"/>
            <a:ext cx="592138" cy="212725"/>
          </a:xfrm>
          <a:prstGeom prst="rect">
            <a:avLst/>
          </a:prstGeom>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727FD50B-B2D7-4990-AA90-9F5ADDB73F9C}" type="datetime'''''''''''''''''''4''0''''.5''''''''9''''''''''''9'''''''''''">
              <a:rPr lang="en-US" sz="1400">
                <a:solidFill>
                  <a:schemeClr val="tx1"/>
                </a:solidFill>
                <a:latin typeface="Arial"/>
                <a:cs typeface="Arial"/>
                <a:sym typeface="Arial"/>
              </a:rPr>
              <a:pPr algn="ctr"/>
              <a:t>40.599</a:t>
            </a:fld>
            <a:endParaRPr lang="de-DE" sz="1400">
              <a:solidFill>
                <a:schemeClr val="tx1"/>
              </a:solidFill>
              <a:latin typeface="Arial"/>
              <a:cs typeface="Arial"/>
              <a:sym typeface="Arial"/>
            </a:endParaRPr>
          </a:p>
        </p:txBody>
      </p:sp>
      <p:sp>
        <p:nvSpPr>
          <p:cNvPr id="29" name="Rechteck 28"/>
          <p:cNvSpPr/>
          <p:nvPr>
            <p:custDataLst>
              <p:tags r:id="rId18"/>
            </p:custDataLst>
          </p:nvPr>
        </p:nvSpPr>
        <p:spPr bwMode="gray">
          <a:xfrm>
            <a:off x="5815013" y="4198938"/>
            <a:ext cx="592138" cy="212725"/>
          </a:xfrm>
          <a:prstGeom prst="rect">
            <a:avLst/>
          </a:prstGeom>
          <a:solidFill>
            <a:srgbClr val="FDF22D"/>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1895018C-FFD6-4784-BDE4-8963DD45FE58}" type="datetime'''''''''''''''''''2''''3''.''5''''''8''''0'''''''''''">
              <a:rPr lang="en-US" sz="1400">
                <a:solidFill>
                  <a:schemeClr val="tx1"/>
                </a:solidFill>
                <a:latin typeface="Arial"/>
                <a:cs typeface="Arial"/>
                <a:sym typeface="Arial"/>
              </a:rPr>
              <a:pPr algn="ctr"/>
              <a:t>23.580</a:t>
            </a:fld>
            <a:endParaRPr lang="de-DE" sz="1400">
              <a:solidFill>
                <a:schemeClr val="tx1"/>
              </a:solidFill>
              <a:latin typeface="Arial"/>
              <a:cs typeface="Arial"/>
              <a:sym typeface="Arial"/>
            </a:endParaRPr>
          </a:p>
        </p:txBody>
      </p:sp>
      <p:sp>
        <p:nvSpPr>
          <p:cNvPr id="26" name="Rechteck 25"/>
          <p:cNvSpPr/>
          <p:nvPr>
            <p:custDataLst>
              <p:tags r:id="rId19"/>
            </p:custDataLst>
          </p:nvPr>
        </p:nvSpPr>
        <p:spPr bwMode="gray">
          <a:xfrm>
            <a:off x="5487988" y="4084638"/>
            <a:ext cx="149225" cy="212725"/>
          </a:xfrm>
          <a:prstGeom prst="rect">
            <a:avLst/>
          </a:prstGeom>
          <a:solidFill>
            <a:srgbClr val="FDBF0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2D2096C7-4829-4D38-A7BD-E387791EFA90}" type="datetime'''3'''''''''''''''''''''">
              <a:rPr lang="en-US" sz="1400">
                <a:solidFill>
                  <a:schemeClr val="tx1"/>
                </a:solidFill>
                <a:latin typeface="Arial"/>
                <a:cs typeface="Arial"/>
                <a:sym typeface="Arial"/>
              </a:rPr>
              <a:pPr algn="ctr"/>
              <a:t>3</a:t>
            </a:fld>
            <a:endParaRPr lang="de-DE" sz="1400">
              <a:solidFill>
                <a:schemeClr val="tx1"/>
              </a:solidFill>
              <a:latin typeface="Arial"/>
              <a:cs typeface="Arial"/>
              <a:sym typeface="Arial"/>
            </a:endParaRPr>
          </a:p>
        </p:txBody>
      </p:sp>
      <p:sp>
        <p:nvSpPr>
          <p:cNvPr id="28" name="Rechteck 27"/>
          <p:cNvSpPr/>
          <p:nvPr>
            <p:custDataLst>
              <p:tags r:id="rId20"/>
            </p:custDataLst>
          </p:nvPr>
        </p:nvSpPr>
        <p:spPr bwMode="gray">
          <a:xfrm>
            <a:off x="6534150" y="3446463"/>
            <a:ext cx="247650" cy="212725"/>
          </a:xfrm>
          <a:prstGeom prst="rect">
            <a:avLst/>
          </a:prstGeom>
          <a:solidFill>
            <a:srgbClr val="FDBF0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8B7021E2-AB31-4215-BBEE-824A22EDD265}" type="datetime'''''''''''''''''''''''''7''''''''''''''''''''''1'''">
              <a:rPr lang="en-US" sz="1400">
                <a:solidFill>
                  <a:schemeClr val="tx1"/>
                </a:solidFill>
                <a:latin typeface="Arial"/>
                <a:cs typeface="Arial"/>
                <a:sym typeface="Arial"/>
              </a:rPr>
              <a:pPr algn="ctr"/>
              <a:t>71</a:t>
            </a:fld>
            <a:endParaRPr lang="de-DE" sz="1400">
              <a:solidFill>
                <a:schemeClr val="tx1"/>
              </a:solidFill>
              <a:latin typeface="Arial"/>
              <a:cs typeface="Arial"/>
              <a:sym typeface="Arial"/>
            </a:endParaRPr>
          </a:p>
        </p:txBody>
      </p:sp>
      <p:sp>
        <p:nvSpPr>
          <p:cNvPr id="21" name="Rechteck 20"/>
          <p:cNvSpPr/>
          <p:nvPr>
            <p:custDataLst>
              <p:tags r:id="rId21"/>
            </p:custDataLst>
          </p:nvPr>
        </p:nvSpPr>
        <p:spPr bwMode="auto">
          <a:xfrm>
            <a:off x="535940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3E101DDC-542C-4D83-A436-09A0AA1641B0}" type="datetime'''''''''''''''''''''''''''2''0''''0''''''''''''''''8'''''''''">
              <a:rPr lang="en-US" sz="1400">
                <a:solidFill>
                  <a:schemeClr val="tx1"/>
                </a:solidFill>
                <a:latin typeface="Arial"/>
                <a:cs typeface="Arial"/>
                <a:sym typeface="Arial"/>
              </a:rPr>
              <a:pPr algn="ctr"/>
              <a:t>2008</a:t>
            </a:fld>
            <a:endParaRPr lang="de-DE" sz="1400">
              <a:solidFill>
                <a:schemeClr val="tx1"/>
              </a:solidFill>
              <a:latin typeface="Arial"/>
              <a:cs typeface="Arial"/>
              <a:sym typeface="Arial"/>
            </a:endParaRPr>
          </a:p>
        </p:txBody>
      </p:sp>
      <p:sp>
        <p:nvSpPr>
          <p:cNvPr id="20" name="Rechteck 19"/>
          <p:cNvSpPr/>
          <p:nvPr>
            <p:custDataLst>
              <p:tags r:id="rId22"/>
            </p:custDataLst>
          </p:nvPr>
        </p:nvSpPr>
        <p:spPr bwMode="auto">
          <a:xfrm>
            <a:off x="4811713"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3F728590-1A31-4D86-82A8-BE191C5F0817}" type="datetime'''''2''''''''''''''''''''''''''''''''''''''''0''0''''''''7'">
              <a:rPr lang="en-US" sz="1400">
                <a:solidFill>
                  <a:schemeClr val="tx1"/>
                </a:solidFill>
                <a:latin typeface="Arial"/>
                <a:cs typeface="Arial"/>
                <a:sym typeface="Arial"/>
              </a:rPr>
              <a:pPr algn="ctr"/>
              <a:t>2007</a:t>
            </a:fld>
            <a:endParaRPr lang="de-DE" sz="1400">
              <a:solidFill>
                <a:schemeClr val="tx1"/>
              </a:solidFill>
              <a:latin typeface="Arial"/>
              <a:cs typeface="Arial"/>
              <a:sym typeface="Arial"/>
            </a:endParaRPr>
          </a:p>
        </p:txBody>
      </p:sp>
      <p:sp>
        <p:nvSpPr>
          <p:cNvPr id="24" name="Rechteck 23"/>
          <p:cNvSpPr/>
          <p:nvPr>
            <p:custDataLst>
              <p:tags r:id="rId23"/>
            </p:custDataLst>
          </p:nvPr>
        </p:nvSpPr>
        <p:spPr bwMode="auto">
          <a:xfrm>
            <a:off x="6454775"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231F2B7F-EBB9-4E61-94A1-704D7975D1FD}" type="datetime'''''''''2''''''''''''''''''''''''''''0''''1''''''''0'''''''''">
              <a:rPr lang="en-US" sz="1400">
                <a:solidFill>
                  <a:schemeClr val="tx1"/>
                </a:solidFill>
                <a:latin typeface="Arial"/>
                <a:cs typeface="Arial"/>
                <a:sym typeface="Arial"/>
              </a:rPr>
              <a:pPr algn="ctr"/>
              <a:t>2010</a:t>
            </a:fld>
            <a:endParaRPr lang="de-DE" sz="1400">
              <a:solidFill>
                <a:schemeClr val="tx1"/>
              </a:solidFill>
              <a:latin typeface="Arial"/>
              <a:cs typeface="Arial"/>
              <a:sym typeface="Arial"/>
            </a:endParaRPr>
          </a:p>
        </p:txBody>
      </p:sp>
      <p:sp>
        <p:nvSpPr>
          <p:cNvPr id="27" name="Rechteck 26"/>
          <p:cNvSpPr/>
          <p:nvPr>
            <p:custDataLst>
              <p:tags r:id="rId24"/>
            </p:custDataLst>
          </p:nvPr>
        </p:nvSpPr>
        <p:spPr bwMode="gray">
          <a:xfrm>
            <a:off x="5986463" y="3894138"/>
            <a:ext cx="247650" cy="212725"/>
          </a:xfrm>
          <a:prstGeom prst="rect">
            <a:avLst/>
          </a:prstGeom>
          <a:solidFill>
            <a:srgbClr val="FDBF0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pPr algn="ctr"/>
            <a:fld id="{CFF5EF4F-8438-4089-8F00-A4030E590CE6}" type="datetime'''''''''''''''''''''''''2''''''5'''''''''">
              <a:rPr lang="en-US" sz="1400">
                <a:solidFill>
                  <a:schemeClr val="tx1"/>
                </a:solidFill>
                <a:latin typeface="Arial"/>
                <a:cs typeface="Arial"/>
                <a:sym typeface="Arial"/>
              </a:rPr>
              <a:pPr algn="ctr"/>
              <a:t>25</a:t>
            </a:fld>
            <a:endParaRPr lang="de-DE" sz="1400">
              <a:solidFill>
                <a:schemeClr val="tx1"/>
              </a:solidFill>
              <a:latin typeface="Arial"/>
              <a:cs typeface="Arial"/>
              <a:sym typeface="Arial"/>
            </a:endParaRPr>
          </a:p>
        </p:txBody>
      </p:sp>
      <p:sp>
        <p:nvSpPr>
          <p:cNvPr id="22" name="Rechteck 21"/>
          <p:cNvSpPr/>
          <p:nvPr>
            <p:custDataLst>
              <p:tags r:id="rId25"/>
            </p:custDataLst>
          </p:nvPr>
        </p:nvSpPr>
        <p:spPr bwMode="auto">
          <a:xfrm>
            <a:off x="590708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BE7ACC3-18BE-459A-BADC-E2AF421BD639}" type="datetime'''''''''''''''''''''2''''0''''''''''0''''9'''''''''''''''''">
              <a:rPr lang="en-US" sz="1400">
                <a:solidFill>
                  <a:schemeClr val="tx1"/>
                </a:solidFill>
                <a:latin typeface="Arial"/>
                <a:cs typeface="Arial"/>
                <a:sym typeface="Arial"/>
              </a:rPr>
              <a:pPr algn="ctr"/>
              <a:t>2009</a:t>
            </a:fld>
            <a:endParaRPr lang="de-DE" sz="1400">
              <a:solidFill>
                <a:schemeClr val="tx1"/>
              </a:solidFill>
              <a:latin typeface="Arial"/>
              <a:cs typeface="Arial"/>
              <a:sym typeface="Arial"/>
            </a:endParaRPr>
          </a:p>
        </p:txBody>
      </p:sp>
      <p:sp>
        <p:nvSpPr>
          <p:cNvPr id="15" name="Rechteck 14"/>
          <p:cNvSpPr/>
          <p:nvPr>
            <p:custDataLst>
              <p:tags r:id="rId26"/>
            </p:custDataLst>
          </p:nvPr>
        </p:nvSpPr>
        <p:spPr bwMode="auto">
          <a:xfrm>
            <a:off x="3168650"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7110138D-A898-4C32-B08B-5D2740C5CE70}" type="datetime'''''''''''''''''20''0''''''''''''''''''''''''4'''''''''''''''">
              <a:rPr lang="en-US" sz="1400">
                <a:solidFill>
                  <a:schemeClr val="tx1"/>
                </a:solidFill>
                <a:latin typeface="Arial"/>
                <a:cs typeface="Arial"/>
                <a:sym typeface="Arial"/>
              </a:rPr>
              <a:pPr algn="ctr"/>
              <a:t>2004</a:t>
            </a:fld>
            <a:endParaRPr lang="de-DE" sz="1400">
              <a:solidFill>
                <a:schemeClr val="tx1"/>
              </a:solidFill>
              <a:latin typeface="Arial"/>
              <a:cs typeface="Arial"/>
              <a:sym typeface="Arial"/>
            </a:endParaRPr>
          </a:p>
        </p:txBody>
      </p:sp>
      <p:sp>
        <p:nvSpPr>
          <p:cNvPr id="17" name="Rechteck 16"/>
          <p:cNvSpPr/>
          <p:nvPr>
            <p:custDataLst>
              <p:tags r:id="rId27"/>
            </p:custDataLst>
          </p:nvPr>
        </p:nvSpPr>
        <p:spPr bwMode="auto">
          <a:xfrm>
            <a:off x="4264025"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B0943C30-DD14-4566-899E-44BD99BE9F16}" type="datetime'''''''''''2''''''''''''0''''''''''''0''''''''6'''''''''''''">
              <a:rPr lang="en-US" sz="1400">
                <a:solidFill>
                  <a:schemeClr val="tx1"/>
                </a:solidFill>
                <a:latin typeface="Arial"/>
                <a:cs typeface="Arial"/>
                <a:sym typeface="Arial"/>
              </a:rPr>
              <a:pPr algn="ctr"/>
              <a:t>2006</a:t>
            </a:fld>
            <a:endParaRPr lang="de-DE" sz="1400">
              <a:solidFill>
                <a:schemeClr val="tx1"/>
              </a:solidFill>
              <a:latin typeface="Arial"/>
              <a:cs typeface="Arial"/>
              <a:sym typeface="Arial"/>
            </a:endParaRPr>
          </a:p>
        </p:txBody>
      </p:sp>
      <p:sp>
        <p:nvSpPr>
          <p:cNvPr id="16" name="Rechteck 15"/>
          <p:cNvSpPr/>
          <p:nvPr>
            <p:custDataLst>
              <p:tags r:id="rId28"/>
            </p:custDataLst>
          </p:nvPr>
        </p:nvSpPr>
        <p:spPr bwMode="auto">
          <a:xfrm>
            <a:off x="3716338" y="4772025"/>
            <a:ext cx="4064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fld id="{42FC8F74-EDF7-4692-AFB5-EA3DD57A485C}" type="datetime'''''''''2''''''''0''''''''''''''''''''''''''0''''''''''''5'">
              <a:rPr lang="en-US" sz="1400">
                <a:solidFill>
                  <a:schemeClr val="tx1"/>
                </a:solidFill>
                <a:latin typeface="Arial"/>
                <a:cs typeface="Arial"/>
                <a:sym typeface="Arial"/>
              </a:rPr>
              <a:pPr algn="ctr"/>
              <a:t>2005</a:t>
            </a:fld>
            <a:endParaRPr lang="de-DE" sz="1400">
              <a:solidFill>
                <a:schemeClr val="tx1"/>
              </a:solidFill>
              <a:latin typeface="Arial"/>
              <a:cs typeface="Arial"/>
              <a:sym typeface="Arial"/>
            </a:endParaRPr>
          </a:p>
        </p:txBody>
      </p:sp>
      <p:sp>
        <p:nvSpPr>
          <p:cNvPr id="37" name="Rechteck 36"/>
          <p:cNvSpPr/>
          <p:nvPr>
            <p:custDataLst>
              <p:tags r:id="rId29"/>
            </p:custDataLst>
          </p:nvPr>
        </p:nvSpPr>
        <p:spPr bwMode="auto">
          <a:xfrm>
            <a:off x="4983163" y="2065338"/>
            <a:ext cx="250825" cy="187325"/>
          </a:xfrm>
          <a:prstGeom prst="rect">
            <a:avLst/>
          </a:prstGeom>
          <a:solidFill>
            <a:srgbClr val="FDF22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custDataLst>
              <p:tags r:id="rId30"/>
            </p:custDataLst>
          </p:nvPr>
        </p:nvSpPr>
        <p:spPr bwMode="auto">
          <a:xfrm>
            <a:off x="4983163" y="1801813"/>
            <a:ext cx="250825" cy="187325"/>
          </a:xfrm>
          <a:prstGeom prst="rect">
            <a:avLst/>
          </a:prstGeom>
          <a:solidFill>
            <a:srgbClr val="FDBF0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custDataLst>
              <p:tags r:id="rId31"/>
            </p:custDataLst>
          </p:nvPr>
        </p:nvSpPr>
        <p:spPr bwMode="auto">
          <a:xfrm>
            <a:off x="5284788" y="1797050"/>
            <a:ext cx="1774825"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31CFB622-F2BD-4650-B3D6-3365BF5FEAB9}" type="datetime'''Mi''dd''''l''''e ''''E''''as''t'''' ''and ''''''Afric''a'''">
              <a:rPr lang="en-US" sz="1400">
                <a:solidFill>
                  <a:schemeClr val="tx1"/>
                </a:solidFill>
              </a:rPr>
              <a:pPr/>
              <a:t>Middle East and Africa</a:t>
            </a:fld>
            <a:endParaRPr lang="de-DE" sz="1400">
              <a:solidFill>
                <a:schemeClr val="tx1"/>
              </a:solidFill>
              <a:sym typeface="+mn-lt"/>
            </a:endParaRPr>
          </a:p>
        </p:txBody>
      </p:sp>
      <p:sp>
        <p:nvSpPr>
          <p:cNvPr id="8" name="Rechteck 7"/>
          <p:cNvSpPr/>
          <p:nvPr>
            <p:custDataLst>
              <p:tags r:id="rId32"/>
            </p:custDataLst>
          </p:nvPr>
        </p:nvSpPr>
        <p:spPr bwMode="auto">
          <a:xfrm>
            <a:off x="5284788" y="2060575"/>
            <a:ext cx="10747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fld id="{EF46C14B-056C-4A14-9061-9E1FE67189AA}" type="datetime'''''R''''es''t'''' ''''''o''f Wor''''''''''''''l''''''d'''''">
              <a:rPr lang="en-US" sz="1400">
                <a:solidFill>
                  <a:schemeClr val="tx1"/>
                </a:solidFill>
              </a:rPr>
              <a:pPr/>
              <a:t>Rest of World</a:t>
            </a:fld>
            <a:endParaRPr lang="de-DE" sz="1400">
              <a:solidFill>
                <a:schemeClr val="tx1"/>
              </a:solidFill>
              <a:latin typeface="Arial"/>
              <a:cs typeface="Arial"/>
              <a:sym typeface="Arial"/>
            </a:endParaRPr>
          </a:p>
        </p:txBody>
      </p:sp>
      <p:sp>
        <p:nvSpPr>
          <p:cNvPr id="43" name="Text Box 28"/>
          <p:cNvSpPr txBox="1">
            <a:spLocks noChangeArrowheads="1"/>
          </p:cNvSpPr>
          <p:nvPr/>
        </p:nvSpPr>
        <p:spPr bwMode="auto">
          <a:xfrm>
            <a:off x="304800" y="6318350"/>
            <a:ext cx="3486532" cy="153888"/>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dirty="0" smtClean="0">
                <a:cs typeface="Arial" charset="0"/>
              </a:rPr>
              <a:t>Source: EPIA Global Market Outlook for </a:t>
            </a:r>
            <a:r>
              <a:rPr lang="en-US" sz="1000" dirty="0" err="1" smtClean="0">
                <a:cs typeface="Arial" charset="0"/>
              </a:rPr>
              <a:t>Photovoltaics</a:t>
            </a:r>
            <a:r>
              <a:rPr lang="en-US" sz="1000" dirty="0" smtClean="0">
                <a:cs typeface="Arial" charset="0"/>
              </a:rPr>
              <a:t> (2013).</a:t>
            </a:r>
            <a:endParaRPr lang="en-US" sz="1000" dirty="0">
              <a:cs typeface="Arial" charset="0"/>
            </a:endParaRPr>
          </a:p>
        </p:txBody>
      </p:sp>
    </p:spTree>
    <p:extLst>
      <p:ext uri="{BB962C8B-B14F-4D97-AF65-F5344CB8AC3E}">
        <p14:creationId xmlns:p14="http://schemas.microsoft.com/office/powerpoint/2010/main" val="4249861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2051407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82" name="think-cell Folie" r:id="rId16" imgW="360" imgH="360" progId="">
                  <p:embed/>
                </p:oleObj>
              </mc:Choice>
              <mc:Fallback>
                <p:oleObj name="think-cell Folie" r:id="rId16" imgW="360" imgH="360" progId="">
                  <p:embed/>
                  <p:pic>
                    <p:nvPicPr>
                      <p:cNvPr id="0"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hteck 5"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endParaRPr lang="de-DE" sz="1400">
              <a:latin typeface="Arial"/>
              <a:cs typeface="Arial"/>
              <a:sym typeface="Arial"/>
            </a:endParaRPr>
          </a:p>
        </p:txBody>
      </p:sp>
      <p:sp>
        <p:nvSpPr>
          <p:cNvPr id="18" name="Line 7"/>
          <p:cNvSpPr>
            <a:spLocks noChangeShapeType="1"/>
          </p:cNvSpPr>
          <p:nvPr/>
        </p:nvSpPr>
        <p:spPr bwMode="auto">
          <a:xfrm>
            <a:off x="900432" y="789409"/>
            <a:ext cx="7560000" cy="0"/>
          </a:xfrm>
          <a:prstGeom prst="line">
            <a:avLst/>
          </a:prstGeom>
          <a:noFill/>
          <a:ln w="19050">
            <a:solidFill>
              <a:schemeClr val="accent1"/>
            </a:solidFill>
            <a:round/>
            <a:headEnd/>
            <a:tailEnd/>
          </a:ln>
          <a:effectLst/>
        </p:spPr>
        <p:txBody>
          <a:bodyPr wrap="none" lIns="0" tIns="0" rIns="0" bIns="0" anchor="ctr"/>
          <a:lstStyle/>
          <a:p>
            <a:endParaRPr lang="de-DE"/>
          </a:p>
        </p:txBody>
      </p:sp>
      <p:sp>
        <p:nvSpPr>
          <p:cNvPr id="19" name="Text Box 10"/>
          <p:cNvSpPr txBox="1">
            <a:spLocks noChangeArrowheads="1"/>
          </p:cNvSpPr>
          <p:nvPr/>
        </p:nvSpPr>
        <p:spPr bwMode="auto">
          <a:xfrm>
            <a:off x="900432" y="476672"/>
            <a:ext cx="7560000" cy="338554"/>
          </a:xfrm>
          <a:prstGeom prst="rect">
            <a:avLst/>
          </a:prstGeom>
          <a:noFill/>
          <a:ln w="9525" algn="ctr">
            <a:noFill/>
            <a:miter lim="800000"/>
            <a:headEnd/>
            <a:tailEnd/>
          </a:ln>
          <a:effectLst/>
        </p:spPr>
        <p:txBody>
          <a:bodyPr wrap="square" lIns="0" tIns="0" rIns="0" bIns="0">
            <a:spAutoFit/>
          </a:bodyPr>
          <a:lstStyle/>
          <a:p>
            <a:pPr>
              <a:spcBef>
                <a:spcPct val="50000"/>
              </a:spcBef>
            </a:pPr>
            <a:r>
              <a:rPr lang="en-US" sz="2200" b="1" dirty="0" smtClean="0"/>
              <a:t>Investments in Renewable </a:t>
            </a:r>
            <a:r>
              <a:rPr lang="en-US" sz="2200" b="1" dirty="0"/>
              <a:t>E</a:t>
            </a:r>
            <a:r>
              <a:rPr lang="en-US" sz="2200" b="1" dirty="0" smtClean="0"/>
              <a:t>nergy in Africa (2012)</a:t>
            </a:r>
            <a:endParaRPr lang="en-US" sz="2200" b="1" dirty="0"/>
          </a:p>
        </p:txBody>
      </p:sp>
      <p:graphicFrame>
        <p:nvGraphicFramePr>
          <p:cNvPr id="2" name="Objekt 1"/>
          <p:cNvGraphicFramePr>
            <a:graphicFrameLocks/>
          </p:cNvGraphicFramePr>
          <p:nvPr>
            <p:custDataLst>
              <p:tags r:id="rId4"/>
            </p:custDataLst>
            <p:extLst>
              <p:ext uri="{D42A27DB-BD31-4B8C-83A1-F6EECF244321}">
                <p14:modId xmlns:p14="http://schemas.microsoft.com/office/powerpoint/2010/main" val="2304025537"/>
              </p:ext>
            </p:extLst>
          </p:nvPr>
        </p:nvGraphicFramePr>
        <p:xfrm>
          <a:off x="2209800" y="1638300"/>
          <a:ext cx="4476784" cy="1543185"/>
        </p:xfrm>
        <a:graphic>
          <a:graphicData uri="http://schemas.openxmlformats.org/presentationml/2006/ole">
            <mc:AlternateContent xmlns:mc="http://schemas.openxmlformats.org/markup-compatibility/2006">
              <mc:Choice xmlns:v="urn:schemas-microsoft-com:vml" Requires="v">
                <p:oleObj spid="_x0000_s70683" name="Diagramm" r:id="rId18" imgW="4476784" imgH="1543185" progId="MSGraph.Chart.8">
                  <p:embed followColorScheme="full"/>
                </p:oleObj>
              </mc:Choice>
              <mc:Fallback>
                <p:oleObj name="Diagramm" r:id="rId18" imgW="4476784" imgH="1543185" progId="MSGraph.Chart.8">
                  <p:embed followColorScheme="full"/>
                  <p:pic>
                    <p:nvPicPr>
                      <p:cNvPr id="0" name="Picture 23"/>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1638300"/>
                        <a:ext cx="4476784" cy="1543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hteck 22"/>
          <p:cNvSpPr/>
          <p:nvPr>
            <p:custDataLst>
              <p:tags r:id="rId5"/>
            </p:custDataLst>
          </p:nvPr>
        </p:nvSpPr>
        <p:spPr bwMode="gray">
          <a:xfrm>
            <a:off x="2644775" y="2808288"/>
            <a:ext cx="3952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fld id="{E764B8BB-73A4-4AB6-B188-6CA9AD82D615}" type="datetime'''0''.''''''''''''''''''''4''''''0'''''''''''">
              <a:rPr lang="en-US" sz="1400">
                <a:solidFill>
                  <a:schemeClr val="tx1"/>
                </a:solidFill>
              </a:rPr>
              <a:pPr/>
              <a:t>0.40</a:t>
            </a:fld>
            <a:endParaRPr lang="de-DE" sz="1400">
              <a:solidFill>
                <a:schemeClr val="tx1"/>
              </a:solidFill>
              <a:sym typeface="+mn-lt"/>
            </a:endParaRPr>
          </a:p>
        </p:txBody>
      </p:sp>
      <p:sp>
        <p:nvSpPr>
          <p:cNvPr id="14" name="Rechteck 13"/>
          <p:cNvSpPr/>
          <p:nvPr>
            <p:custDataLst>
              <p:tags r:id="rId6"/>
            </p:custDataLst>
          </p:nvPr>
        </p:nvSpPr>
        <p:spPr bwMode="auto">
          <a:xfrm>
            <a:off x="1514475" y="2174875"/>
            <a:ext cx="6794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fld id="{E9214547-4F3A-47BB-9903-33EA1F9040B8}" type="datetime'Mo''''ro''''''c''''''''''''''''c''''''''''''''''''''o'''''''''">
              <a:rPr lang="en-US" sz="1400">
                <a:solidFill>
                  <a:schemeClr val="tx1"/>
                </a:solidFill>
              </a:rPr>
              <a:pPr algn="r"/>
              <a:t>Morocco</a:t>
            </a:fld>
            <a:endParaRPr lang="de-DE" sz="1400">
              <a:solidFill>
                <a:schemeClr val="tx1"/>
              </a:solidFill>
              <a:latin typeface="Arial"/>
              <a:cs typeface="Arial"/>
              <a:sym typeface="Arial"/>
            </a:endParaRPr>
          </a:p>
        </p:txBody>
      </p:sp>
      <p:sp>
        <p:nvSpPr>
          <p:cNvPr id="16" name="Rechteck 15"/>
          <p:cNvSpPr/>
          <p:nvPr>
            <p:custDataLst>
              <p:tags r:id="rId7"/>
            </p:custDataLst>
          </p:nvPr>
        </p:nvSpPr>
        <p:spPr bwMode="auto">
          <a:xfrm>
            <a:off x="1552575" y="2808288"/>
            <a:ext cx="64135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fld id="{961884FA-8B65-4234-A9BC-F0F4713AD4E1}" type="datetime'''''''''''Et''''''h''i''''o''''''''p''''''''''''''ia'''''">
              <a:rPr lang="en-US" sz="1400">
                <a:solidFill>
                  <a:schemeClr val="tx1"/>
                </a:solidFill>
                <a:latin typeface="Arial"/>
                <a:cs typeface="Arial"/>
                <a:sym typeface="Arial"/>
              </a:rPr>
              <a:pPr algn="r"/>
              <a:t>Ethiopia</a:t>
            </a:fld>
            <a:endParaRPr lang="de-DE" sz="1400">
              <a:solidFill>
                <a:schemeClr val="tx1"/>
              </a:solidFill>
              <a:latin typeface="Arial"/>
              <a:cs typeface="Arial"/>
              <a:sym typeface="Arial"/>
            </a:endParaRPr>
          </a:p>
        </p:txBody>
      </p:sp>
      <p:sp>
        <p:nvSpPr>
          <p:cNvPr id="15" name="Rechteck 14"/>
          <p:cNvSpPr/>
          <p:nvPr>
            <p:custDataLst>
              <p:tags r:id="rId8"/>
            </p:custDataLst>
          </p:nvPr>
        </p:nvSpPr>
        <p:spPr bwMode="auto">
          <a:xfrm>
            <a:off x="1690688" y="2493963"/>
            <a:ext cx="50323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fld id="{8DBB77D5-6178-4FEC-9BC6-5F17120E4747}" type="datetime'''''''''''''K''''e''n''''''''''y''''a'''''''''''''">
              <a:rPr lang="en-US" sz="1400">
                <a:solidFill>
                  <a:schemeClr val="tx1"/>
                </a:solidFill>
                <a:latin typeface="Arial"/>
                <a:cs typeface="Arial"/>
                <a:sym typeface="Arial"/>
              </a:rPr>
              <a:pPr algn="r"/>
              <a:t>Kenya</a:t>
            </a:fld>
            <a:endParaRPr lang="de-DE" sz="1400">
              <a:solidFill>
                <a:schemeClr val="tx1"/>
              </a:solidFill>
              <a:latin typeface="Arial"/>
              <a:cs typeface="Arial"/>
              <a:sym typeface="Arial"/>
            </a:endParaRPr>
          </a:p>
        </p:txBody>
      </p:sp>
      <p:sp>
        <p:nvSpPr>
          <p:cNvPr id="39" name="Rechteck 38"/>
          <p:cNvSpPr/>
          <p:nvPr>
            <p:custDataLst>
              <p:tags r:id="rId9"/>
            </p:custDataLst>
          </p:nvPr>
        </p:nvSpPr>
        <p:spPr bwMode="auto">
          <a:xfrm>
            <a:off x="6737350" y="1703388"/>
            <a:ext cx="622300"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r>
              <a:rPr lang="en-US" sz="1400" dirty="0" smtClean="0">
                <a:solidFill>
                  <a:schemeClr val="tx1"/>
                </a:solidFill>
                <a:sym typeface="+mn-lt"/>
              </a:rPr>
              <a:t>USD </a:t>
            </a:r>
            <a:r>
              <a:rPr lang="en-US" sz="1400" dirty="0" err="1" smtClean="0">
                <a:solidFill>
                  <a:schemeClr val="tx1"/>
                </a:solidFill>
                <a:sym typeface="+mn-lt"/>
              </a:rPr>
              <a:t>bn</a:t>
            </a:r>
            <a:endParaRPr lang="de-DE" sz="1400" dirty="0">
              <a:solidFill>
                <a:schemeClr val="tx1"/>
              </a:solidFill>
              <a:sym typeface="+mn-lt"/>
            </a:endParaRPr>
          </a:p>
        </p:txBody>
      </p:sp>
      <p:sp>
        <p:nvSpPr>
          <p:cNvPr id="22" name="Rechteck 21"/>
          <p:cNvSpPr/>
          <p:nvPr>
            <p:custDataLst>
              <p:tags r:id="rId10"/>
            </p:custDataLst>
          </p:nvPr>
        </p:nvSpPr>
        <p:spPr bwMode="gray">
          <a:xfrm>
            <a:off x="3140075" y="2493963"/>
            <a:ext cx="3952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fld id="{2A097A2F-D96C-4210-B1CF-E31575CFC784}" type="datetime'''''1''''''''''.''''''''''''''''''''''''''''''1''''0'''''''''">
              <a:rPr lang="en-US" sz="1400">
                <a:solidFill>
                  <a:schemeClr val="tx1"/>
                </a:solidFill>
              </a:rPr>
              <a:pPr/>
              <a:t>1.10</a:t>
            </a:fld>
            <a:endParaRPr lang="de-DE" sz="1400">
              <a:solidFill>
                <a:schemeClr val="tx1"/>
              </a:solidFill>
              <a:sym typeface="+mn-lt"/>
            </a:endParaRPr>
          </a:p>
        </p:txBody>
      </p:sp>
      <p:sp>
        <p:nvSpPr>
          <p:cNvPr id="21" name="Rechteck 20"/>
          <p:cNvSpPr/>
          <p:nvPr>
            <p:custDataLst>
              <p:tags r:id="rId11"/>
            </p:custDataLst>
          </p:nvPr>
        </p:nvSpPr>
        <p:spPr bwMode="gray">
          <a:xfrm>
            <a:off x="3635375" y="2174875"/>
            <a:ext cx="3952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fld id="{B2F3575F-AB96-4BC9-9A3D-23025A4F77FE}" type="datetime'''''''''''''''''1.''''''''80'''''''''''''">
              <a:rPr lang="en-US" sz="1400">
                <a:solidFill>
                  <a:schemeClr val="tx1"/>
                </a:solidFill>
              </a:rPr>
              <a:pPr/>
              <a:t>1.80</a:t>
            </a:fld>
            <a:endParaRPr lang="de-DE" sz="1400">
              <a:solidFill>
                <a:schemeClr val="tx1"/>
              </a:solidFill>
              <a:sym typeface="+mn-lt"/>
            </a:endParaRPr>
          </a:p>
        </p:txBody>
      </p:sp>
      <p:sp>
        <p:nvSpPr>
          <p:cNvPr id="40" name="Rechteck 39"/>
          <p:cNvSpPr/>
          <p:nvPr>
            <p:custDataLst>
              <p:tags r:id="rId12"/>
            </p:custDataLst>
          </p:nvPr>
        </p:nvSpPr>
        <p:spPr bwMode="auto">
          <a:xfrm>
            <a:off x="1227138" y="1855788"/>
            <a:ext cx="9667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fld id="{D7296723-E0CD-47FF-98AF-15F83FEDDBC6}" type="datetime'S''o''u''t''''''''''''''''h ''A''''''''fr''''''i''''''c''a'''">
              <a:rPr lang="en-US" sz="1400">
                <a:solidFill>
                  <a:schemeClr val="tx1"/>
                </a:solidFill>
              </a:rPr>
              <a:pPr algn="r"/>
              <a:t>South Africa</a:t>
            </a:fld>
            <a:endParaRPr lang="de-DE" sz="1400">
              <a:solidFill>
                <a:schemeClr val="tx1"/>
              </a:solidFill>
              <a:sym typeface="+mn-lt"/>
            </a:endParaRPr>
          </a:p>
        </p:txBody>
      </p:sp>
      <p:sp>
        <p:nvSpPr>
          <p:cNvPr id="20" name="Rechteck 19"/>
          <p:cNvSpPr/>
          <p:nvPr>
            <p:custDataLst>
              <p:tags r:id="rId13"/>
            </p:custDataLst>
          </p:nvPr>
        </p:nvSpPr>
        <p:spPr bwMode="gray">
          <a:xfrm>
            <a:off x="6407150" y="1855788"/>
            <a:ext cx="395288" cy="2127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5400" tIns="0" rIns="25400" bIns="0" rtlCol="0" anchor="ctr"/>
          <a:lstStyle/>
          <a:p>
            <a:fld id="{892EEC14-D9DB-4847-B0B9-0C3EB2056D6C}" type="datetime'''''''''''''5.''''''''7''''''''''''''''''''''''0'''''''''">
              <a:rPr lang="en-US" sz="1400">
                <a:solidFill>
                  <a:schemeClr val="tx1"/>
                </a:solidFill>
              </a:rPr>
              <a:pPr/>
              <a:t>5.70</a:t>
            </a:fld>
            <a:endParaRPr lang="de-DE" sz="1400" dirty="0">
              <a:solidFill>
                <a:schemeClr val="tx1"/>
              </a:solidFill>
              <a:latin typeface="Arial"/>
              <a:cs typeface="Arial"/>
              <a:sym typeface="Arial"/>
            </a:endParaRPr>
          </a:p>
        </p:txBody>
      </p:sp>
      <p:sp>
        <p:nvSpPr>
          <p:cNvPr id="43" name="Text Box 28"/>
          <p:cNvSpPr txBox="1">
            <a:spLocks noChangeArrowheads="1"/>
          </p:cNvSpPr>
          <p:nvPr/>
        </p:nvSpPr>
        <p:spPr bwMode="auto">
          <a:xfrm>
            <a:off x="304800" y="6164461"/>
            <a:ext cx="4076437" cy="307777"/>
          </a:xfrm>
          <a:prstGeom prst="rect">
            <a:avLst/>
          </a:prstGeom>
          <a:noFill/>
          <a:ln w="9525" algn="ctr">
            <a:noFill/>
            <a:miter lim="800000"/>
            <a:headEnd/>
            <a:tailEnd/>
          </a:ln>
        </p:spPr>
        <p:txBody>
          <a:bodyPr wrap="none" lIns="0" tIns="0" rIns="0" bIns="0" anchor="b">
            <a:spAutoFit/>
          </a:bodyPr>
          <a:lstStyle/>
          <a:p>
            <a:pPr>
              <a:tabLst>
                <a:tab pos="171450" algn="l"/>
              </a:tabLst>
            </a:pPr>
            <a:r>
              <a:rPr lang="en-US" sz="1000" dirty="0" smtClean="0">
                <a:cs typeface="Arial" charset="0"/>
              </a:rPr>
              <a:t>Note: omits countries with less than USD 0.1 </a:t>
            </a:r>
            <a:r>
              <a:rPr lang="en-US" sz="1000" dirty="0" err="1" smtClean="0">
                <a:cs typeface="Arial" charset="0"/>
              </a:rPr>
              <a:t>bn</a:t>
            </a:r>
            <a:r>
              <a:rPr lang="en-US" sz="1000" dirty="0" smtClean="0">
                <a:cs typeface="Arial" charset="0"/>
              </a:rPr>
              <a:t> investment.</a:t>
            </a:r>
          </a:p>
          <a:p>
            <a:pPr>
              <a:tabLst>
                <a:tab pos="171450" algn="l"/>
              </a:tabLst>
            </a:pPr>
            <a:r>
              <a:rPr lang="en-US" sz="1000" dirty="0" smtClean="0">
                <a:cs typeface="Arial" charset="0"/>
              </a:rPr>
              <a:t>Source: UNEP Global Trends in Renewable Energy Investments (2013).</a:t>
            </a:r>
            <a:endParaRPr lang="en-US" sz="1000" dirty="0">
              <a:cs typeface="Arial" charset="0"/>
            </a:endParaRPr>
          </a:p>
        </p:txBody>
      </p:sp>
    </p:spTree>
    <p:extLst>
      <p:ext uri="{BB962C8B-B14F-4D97-AF65-F5344CB8AC3E}">
        <p14:creationId xmlns:p14="http://schemas.microsoft.com/office/powerpoint/2010/main" val="139450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002060"/>
                </a:solidFill>
              </a:rPr>
              <a:t>Key research questions</a:t>
            </a:r>
            <a:endParaRPr lang="en-US" dirty="0">
              <a:solidFill>
                <a:srgbClr val="002060"/>
              </a:solidFill>
            </a:endParaRPr>
          </a:p>
        </p:txBody>
      </p:sp>
      <p:sp>
        <p:nvSpPr>
          <p:cNvPr id="3" name="Content Placeholder 2"/>
          <p:cNvSpPr>
            <a:spLocks noGrp="1"/>
          </p:cNvSpPr>
          <p:nvPr>
            <p:ph idx="1"/>
          </p:nvPr>
        </p:nvSpPr>
        <p:spPr/>
        <p:txBody>
          <a:bodyPr/>
          <a:lstStyle/>
          <a:p>
            <a:pPr marL="457200" lvl="0" indent="-457200">
              <a:buFont typeface="+mj-lt"/>
              <a:buAutoNum type="arabicPeriod"/>
            </a:pPr>
            <a:r>
              <a:rPr lang="en-US" sz="2200" dirty="0" smtClean="0">
                <a:solidFill>
                  <a:srgbClr val="4D8099"/>
                </a:solidFill>
              </a:rPr>
              <a:t>What are the </a:t>
            </a:r>
            <a:r>
              <a:rPr lang="en-US" sz="2200" b="1" dirty="0" smtClean="0">
                <a:solidFill>
                  <a:srgbClr val="4D8099"/>
                </a:solidFill>
              </a:rPr>
              <a:t>trends in renewable energy technology deployment </a:t>
            </a:r>
            <a:r>
              <a:rPr lang="en-US" sz="2200" dirty="0" smtClean="0">
                <a:solidFill>
                  <a:srgbClr val="4D8099"/>
                </a:solidFill>
              </a:rPr>
              <a:t>and </a:t>
            </a:r>
            <a:r>
              <a:rPr lang="en-US" sz="2200" b="1" dirty="0" smtClean="0">
                <a:solidFill>
                  <a:srgbClr val="4D8099"/>
                </a:solidFill>
              </a:rPr>
              <a:t>investment</a:t>
            </a:r>
            <a:r>
              <a:rPr lang="en-US" sz="2200" dirty="0" smtClean="0">
                <a:solidFill>
                  <a:srgbClr val="4D8099"/>
                </a:solidFill>
              </a:rPr>
              <a:t> across various world regions, and how does investment in SSA compare with these global trends?</a:t>
            </a:r>
          </a:p>
          <a:p>
            <a:pPr marL="457200" lvl="0" indent="-457200">
              <a:buFont typeface="+mj-lt"/>
              <a:buAutoNum type="arabicPeriod"/>
            </a:pPr>
            <a:r>
              <a:rPr lang="en-US" sz="2200" dirty="0" smtClean="0">
                <a:solidFill>
                  <a:schemeClr val="accent6">
                    <a:lumMod val="75000"/>
                  </a:schemeClr>
                </a:solidFill>
              </a:rPr>
              <a:t>What are the </a:t>
            </a:r>
            <a:r>
              <a:rPr lang="en-US" sz="2200" b="1" dirty="0" smtClean="0">
                <a:solidFill>
                  <a:schemeClr val="accent6">
                    <a:lumMod val="75000"/>
                  </a:schemeClr>
                </a:solidFill>
              </a:rPr>
              <a:t>product offerings </a:t>
            </a:r>
            <a:r>
              <a:rPr lang="en-US" sz="2200" dirty="0" smtClean="0">
                <a:solidFill>
                  <a:schemeClr val="accent6">
                    <a:lumMod val="75000"/>
                  </a:schemeClr>
                </a:solidFill>
              </a:rPr>
              <a:t>and </a:t>
            </a:r>
            <a:r>
              <a:rPr lang="en-US" sz="2200" b="1" dirty="0" smtClean="0">
                <a:solidFill>
                  <a:schemeClr val="accent6">
                    <a:lumMod val="75000"/>
                  </a:schemeClr>
                </a:solidFill>
              </a:rPr>
              <a:t>market prospects </a:t>
            </a:r>
            <a:r>
              <a:rPr lang="en-US" sz="2200" dirty="0" smtClean="0">
                <a:solidFill>
                  <a:schemeClr val="accent6">
                    <a:lumMod val="75000"/>
                  </a:schemeClr>
                </a:solidFill>
              </a:rPr>
              <a:t>for RET (solar, wind, biomass, hydro) in Nigeria and Kenya? </a:t>
            </a:r>
          </a:p>
          <a:p>
            <a:pPr marL="457200" lvl="0" indent="-457200">
              <a:buFont typeface="+mj-lt"/>
              <a:buAutoNum type="arabicPeriod"/>
            </a:pPr>
            <a:r>
              <a:rPr lang="nl-NL" sz="2200" dirty="0" smtClean="0"/>
              <a:t>What factors </a:t>
            </a:r>
            <a:r>
              <a:rPr lang="nl-NL" sz="2200" b="1" dirty="0" smtClean="0"/>
              <a:t>shape </a:t>
            </a:r>
            <a:r>
              <a:rPr lang="nl-NL" sz="2200" dirty="0" smtClean="0"/>
              <a:t>the diffusion of RET in Nigeria and Kenya? </a:t>
            </a:r>
            <a:endParaRPr lang="en-US" sz="2200" dirty="0" smtClean="0"/>
          </a:p>
          <a:p>
            <a:pPr marL="457200" lvl="0" indent="-457200">
              <a:buFont typeface="+mj-lt"/>
              <a:buAutoNum type="arabicPeriod"/>
            </a:pPr>
            <a:r>
              <a:rPr lang="en-US" sz="2200" dirty="0" smtClean="0">
                <a:solidFill>
                  <a:schemeClr val="accent2">
                    <a:lumMod val="75000"/>
                  </a:schemeClr>
                </a:solidFill>
              </a:rPr>
              <a:t>What are the </a:t>
            </a:r>
            <a:r>
              <a:rPr lang="en-US" sz="2200" b="1" dirty="0" smtClean="0">
                <a:solidFill>
                  <a:schemeClr val="accent2">
                    <a:lumMod val="75000"/>
                  </a:schemeClr>
                </a:solidFill>
              </a:rPr>
              <a:t>factors behind the choice and adoption </a:t>
            </a:r>
            <a:r>
              <a:rPr lang="en-US" sz="2200" dirty="0" smtClean="0">
                <a:solidFill>
                  <a:schemeClr val="accent2">
                    <a:lumMod val="75000"/>
                  </a:schemeClr>
                </a:solidFill>
              </a:rPr>
              <a:t>of EE and RETs in agro-industrial sectors?  What factors are preventing companies from investing more in EE and RET?</a:t>
            </a:r>
          </a:p>
          <a:p>
            <a:pPr marL="457200" lvl="0" indent="-457200">
              <a:buFont typeface="+mj-lt"/>
              <a:buAutoNum type="arabicPeriod"/>
            </a:pPr>
            <a:r>
              <a:rPr lang="nl-NL" sz="2200" dirty="0" smtClean="0">
                <a:solidFill>
                  <a:schemeClr val="accent1">
                    <a:lumMod val="50000"/>
                  </a:schemeClr>
                </a:solidFill>
              </a:rPr>
              <a:t>Is there a need for </a:t>
            </a:r>
            <a:r>
              <a:rPr lang="nl-NL" sz="2200" b="1" dirty="0" smtClean="0">
                <a:solidFill>
                  <a:schemeClr val="accent1">
                    <a:lumMod val="50000"/>
                  </a:schemeClr>
                </a:solidFill>
              </a:rPr>
              <a:t>technical cooperation </a:t>
            </a:r>
            <a:r>
              <a:rPr lang="nl-NL" sz="2200" dirty="0" smtClean="0">
                <a:solidFill>
                  <a:schemeClr val="accent1">
                    <a:lumMod val="50000"/>
                  </a:schemeClr>
                </a:solidFill>
              </a:rPr>
              <a:t>in RET and EE? If so, what form should this take? </a:t>
            </a:r>
            <a:endParaRPr lang="en-US" sz="2200" dirty="0" smtClean="0">
              <a:solidFill>
                <a:schemeClr val="accent1">
                  <a:lumMod val="50000"/>
                </a:schemeClr>
              </a:solidFill>
            </a:endParaRPr>
          </a:p>
          <a:p>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solidFill>
                  <a:srgbClr val="002060"/>
                </a:solidFill>
              </a:rPr>
              <a:t>The research approach</a:t>
            </a:r>
            <a:endParaRPr lang="en-US" dirty="0">
              <a:solidFill>
                <a:srgbClr val="002060"/>
              </a:solidFill>
            </a:endParaRPr>
          </a:p>
        </p:txBody>
      </p:sp>
      <p:sp>
        <p:nvSpPr>
          <p:cNvPr id="3" name="Content Placeholder 2"/>
          <p:cNvSpPr>
            <a:spLocks noGrp="1"/>
          </p:cNvSpPr>
          <p:nvPr>
            <p:ph idx="1"/>
          </p:nvPr>
        </p:nvSpPr>
        <p:spPr/>
        <p:txBody>
          <a:bodyPr/>
          <a:lstStyle/>
          <a:p>
            <a:r>
              <a:rPr lang="en-US" sz="2400" dirty="0" smtClean="0"/>
              <a:t>The research questions are assessed through two specially designed </a:t>
            </a:r>
            <a:r>
              <a:rPr lang="en-US" sz="2400" b="1" dirty="0" smtClean="0"/>
              <a:t>questionnaires</a:t>
            </a:r>
            <a:r>
              <a:rPr lang="en-US" sz="2400" dirty="0" smtClean="0"/>
              <a:t>, </a:t>
            </a:r>
            <a:r>
              <a:rPr lang="en-US" sz="2400" b="1" dirty="0" smtClean="0"/>
              <a:t>interviews</a:t>
            </a:r>
            <a:r>
              <a:rPr lang="en-US" sz="2400" dirty="0" smtClean="0"/>
              <a:t> with companies and experts and </a:t>
            </a:r>
            <a:r>
              <a:rPr lang="en-US" sz="2400" b="1" dirty="0" smtClean="0"/>
              <a:t>desk research</a:t>
            </a:r>
          </a:p>
          <a:p>
            <a:r>
              <a:rPr lang="en-US" sz="2200" dirty="0" smtClean="0">
                <a:solidFill>
                  <a:schemeClr val="accent2">
                    <a:lumMod val="75000"/>
                  </a:schemeClr>
                </a:solidFill>
              </a:rPr>
              <a:t>The project draws on the literature on diffusion and adoption of new technologies, the literature on innovation systems and the literature about global value chains. </a:t>
            </a:r>
          </a:p>
          <a:p>
            <a:r>
              <a:rPr lang="en-US" sz="2200" b="1" dirty="0" smtClean="0">
                <a:solidFill>
                  <a:schemeClr val="accent1">
                    <a:lumMod val="50000"/>
                  </a:schemeClr>
                </a:solidFill>
              </a:rPr>
              <a:t>Local</a:t>
            </a:r>
            <a:r>
              <a:rPr lang="en-US" sz="2200" dirty="0" smtClean="0">
                <a:solidFill>
                  <a:schemeClr val="accent1">
                    <a:lumMod val="50000"/>
                  </a:schemeClr>
                </a:solidFill>
              </a:rPr>
              <a:t> and </a:t>
            </a:r>
            <a:r>
              <a:rPr lang="en-US" sz="2200" b="1" dirty="0" smtClean="0">
                <a:solidFill>
                  <a:schemeClr val="accent1">
                    <a:lumMod val="50000"/>
                  </a:schemeClr>
                </a:solidFill>
              </a:rPr>
              <a:t>global</a:t>
            </a:r>
            <a:r>
              <a:rPr lang="en-US" sz="2200" dirty="0" smtClean="0">
                <a:solidFill>
                  <a:schemeClr val="accent1">
                    <a:lumMod val="50000"/>
                  </a:schemeClr>
                </a:solidFill>
              </a:rPr>
              <a:t> aspects of value chains and innovation are being brought into the analysis, helping us to understand the indigenous and foreign sources of knowledge and technology, the need for financial assistance, technology transfer and technical cooperation. </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33&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d.%m.%Y&lt;/m_strFormatTime&gt;&lt;/m_precDefaultDate&gt;&lt;m_precDefaultYear/&gt;&lt;m_precDefaultQuarter/&gt;&lt;m_precDefaultMonth/&gt;&lt;m_precDefaultWeek/&gt;&lt;m_precDefaultDay/&gt;&lt;m_mruColor&gt;&lt;m_vecMRU length=&quot;3&quot;&gt;&lt;elem m_fUsage=&quot;1.00000000000000000000E+000&quot;&gt;&lt;m_ppcolschidx val=&quot;0&quot;/&gt;&lt;m_rgb r=&quot;fd&quot; g=&quot;bf&quot; b=&quot;6&quot;/&gt;&lt;m_nBrightness val=&quot;0&quot;/&gt;&lt;/elem&gt;&lt;elem m_fUsage=&quot;9.00000000000000020000E-001&quot;&gt;&lt;m_ppcolschidx val=&quot;0&quot;/&gt;&lt;m_rgb r=&quot;fd&quot; g=&quot;f2&quot; b=&quot;2d&quot;/&gt;&lt;m_nBrightness val=&quot;0&quot;/&gt;&lt;/elem&gt;&lt;elem m_fUsage=&quot;8.10000000000000050000E-001&quot;&gt;&lt;m_ppcolschidx val=&quot;0&quot;/&gt;&lt;m_rgb r=&quot;fa&quot; g=&quot;f8&quot; b=&quot;b6&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Pnc4mPnT0iL2.r2Gj50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yc6UpQfFEqZSaRKVJNAo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Ol3gw2aKkK31oXO5_8b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YBD6zOlxEKSwD8bJ5ec5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9WHgJYee3EWxPSjfK.ow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8ZtiTKxvaUSp4ys7SIIt7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1e52PJMl028IP10b4dV6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04LyjqeNECn8mpY1b9RZ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o9Zur2FT10qGK7aGGpXn6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KyFcSHUCEq9WUMHP6V8Z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nN1jXM3cgEaAhUlZ.rnn1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0OOA6f6q0aABJFhhv3L_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Je0Jpb473kS0YxAuCrAH8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2XyvxLTDUW.ksGHevb6y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RWRbWaHwUSwsYex.CZUT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J_tT8zAIki3AUja.M98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NrTfhxWNQUK_GgEMjalt.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0dmw4.ea02h91SZJWZKI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Ns5mdgA.UeZJQw3bJ3k9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9bt49464kKRTGRZpWVP7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ahrMjOTh60CBE9QPpanxM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YTrmbXAF0mNyokao7QNJ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9WHgJYee3EWxPSjfK.ow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rlB6h7iJ0maDMU65JMYq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ux2J7zlVk2KgjXD8W0r.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bnhDT0Os0OsUAiixkkwE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81qPutPPk.MT9HecnStO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3f6inpJfki0z0PBLahh5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IaygdE6tGESp5Gp2.6oaP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t2w7jGLEkesIYVN6VUUm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YUEBJljcEWXLjOPhQVeI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uTYDLURvkqnmIxAJ2vHL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EY6QLZrh0qdl2hfWlwE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rjGhGQTZE.YlVrzaQk7G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Ol3gw2aKkK31oXO5_8b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J_tT8zAIki3AUja.M98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RWRbWaHwUSwsYex.CZUT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NrTfhxWNQUK_GgEMjalt.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0dmw4.ea02h91SZJWZK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YNs5mdgA.UeZJQw3bJ3k9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mrjGhGQTZE.YlVrzaQk7G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0YTrmbXAF0mNyokao7QN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Sv6FfGt8ESzWw3DViQD.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hrMjOTh60CBE9QPpanxM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Ol3gw2aKkK31oXO5_8br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9WHgJYee3EWxPSjfK.ow5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EY6QLZrh0qdl2hfWlwE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uTYDLURvkqnmIxAJ2vH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YUEBJljcEWXLjOPhQVeI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Mt2w7jGLEkesIYVN6VUUm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mPi8R_cIvEeHJeIbbp4E_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d7D2_uKSSkyyBKMDahNkQ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4qFXR5OCD0mEkM3o6dPOZ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886xfBZ4ukybZ3lXMeFiL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N1jXM3cgEaAhUlZ.rnn1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0Dz2ONg1E.wqPCII36kx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3f6inpJfki0z0PBLahh5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z81qPutPPk.MT9HecnStO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9bt49464kKRTGRZpWVP7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5FyIpAvD0mKpa5f0w_C_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aygdE6tGESp5Gp2.6oaP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rlB6h7iJ0maDMU65JMYq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4bnhDT0Os0OsUAiixkkwE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ux2J7zlVk2KgjXD8W0r.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lZGl0HlUiJMjx35gu8V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LJ_tT8zAIki3AUja.M98f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RWRbWaHwUSwsYex.CZUT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NrTfhxWNQUK_GgEMjalt.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p0dmw4.ea02h91SZJWZKI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_AIxeazPkmC30av7f9GE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G8UwujuV.UmvLqvgSe_sg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2xPJrsVBUCCmrbFJP9z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Pu14frsmEGSNDpAzk8AB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dMfirLrbsk2AhhI9HDFw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MSDSckXO0m0zkDuxXt7J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UE_LZSopik2OJb6ePHsz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7_GlemPFZE2rrZ27WuOJ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X9REEJFZ7kSkWLs6mylon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4fj9iXbh3U.FYvdwOS02c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886xfBZ4ukybZ3lXMeFiL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QHA5fpSFTUKJLHNQ_SR1QA"/>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2266</Words>
  <Application>Microsoft Office PowerPoint</Application>
  <PresentationFormat>On-screen Show (4:3)</PresentationFormat>
  <Paragraphs>221</Paragraphs>
  <Slides>25</Slides>
  <Notes>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Standarddesign</vt:lpstr>
      <vt:lpstr>think-cell Folie</vt:lpstr>
      <vt:lpstr>Diagramm</vt:lpstr>
      <vt:lpstr> DIFFUSION STRATEGY OF GREEN TECHNOLOGY AND GREEN INDUSTRY IN AFRICA    A Pilot Study of Renewable Energy Technology Market, and Energy Efficiency Adoption in Cassava and Maize Processing Industry in Kenya and Nigeria Funded by KEEI through UNIDO  </vt:lpstr>
      <vt:lpstr>What the study is about</vt:lpstr>
      <vt:lpstr>Background of the study</vt:lpstr>
      <vt:lpstr>PowerPoint Presentation</vt:lpstr>
      <vt:lpstr>PowerPoint Presentation</vt:lpstr>
      <vt:lpstr>PowerPoint Presentation</vt:lpstr>
      <vt:lpstr>PowerPoint Presentation</vt:lpstr>
      <vt:lpstr>Key research questions</vt:lpstr>
      <vt:lpstr>The research approach</vt:lpstr>
      <vt:lpstr>The research team</vt:lpstr>
      <vt:lpstr>Time line</vt:lpstr>
      <vt:lpstr>Key findings</vt:lpstr>
      <vt:lpstr>Barriers</vt:lpstr>
      <vt:lpstr>Origin of suppliers, reasons for adoption and the importance of finance</vt:lpstr>
      <vt:lpstr>The adopters</vt:lpstr>
      <vt:lpstr>Foreign vs domestic knowledge</vt:lpstr>
      <vt:lpstr>PowerPoint Presentation</vt:lpstr>
      <vt:lpstr>A clear interest from policy makers but no simple recipies</vt:lpstr>
      <vt:lpstr>Implications for technical cooperation</vt:lpstr>
      <vt:lpstr>Technical cooperation models</vt:lpstr>
      <vt:lpstr>About the TC models</vt:lpstr>
      <vt:lpstr>TC models cont.</vt:lpstr>
      <vt:lpstr>Our evaluation of  the “technology cooperation” models is that</vt:lpstr>
      <vt:lpstr>Conclusions about TC cont.</vt:lpstr>
      <vt:lpstr>It is also proposed that TC focusses more 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Jules</dc:creator>
  <cp:lastModifiedBy>Kemp Rene (ICIS)</cp:lastModifiedBy>
  <cp:revision>126</cp:revision>
  <dcterms:created xsi:type="dcterms:W3CDTF">2013-07-08T15:29:34Z</dcterms:created>
  <dcterms:modified xsi:type="dcterms:W3CDTF">2014-01-30T09:27:29Z</dcterms:modified>
</cp:coreProperties>
</file>